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7" r:id="rId3"/>
    <p:sldId id="1404" r:id="rId4"/>
    <p:sldId id="1405" r:id="rId5"/>
    <p:sldId id="1406" r:id="rId6"/>
    <p:sldId id="1398" r:id="rId7"/>
    <p:sldId id="1409" r:id="rId8"/>
    <p:sldId id="1408" r:id="rId9"/>
    <p:sldId id="1403" r:id="rId10"/>
    <p:sldId id="357" r:id="rId11"/>
    <p:sldId id="1402" r:id="rId12"/>
    <p:sldId id="1400" r:id="rId13"/>
    <p:sldId id="1401" r:id="rId14"/>
    <p:sldId id="1410" r:id="rId15"/>
    <p:sldId id="352" r:id="rId16"/>
    <p:sldId id="1399"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49"/>
    <p:restoredTop sz="95928"/>
  </p:normalViewPr>
  <p:slideViewPr>
    <p:cSldViewPr snapToGrid="0" snapToObjects="1">
      <p:cViewPr varScale="1">
        <p:scale>
          <a:sx n="69" d="100"/>
          <a:sy n="69" d="100"/>
        </p:scale>
        <p:origin x="232"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CDB33-B21D-764A-B90A-1D0D15B5B23B}" type="datetimeFigureOut">
              <a:rPr lang="nl-NL" smtClean="0"/>
              <a:t>01-11-2019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8D13A-9C98-F041-8E3F-F862841BB92D}" type="slidenum">
              <a:rPr lang="nl-NL" smtClean="0"/>
              <a:t>‹nr.›</a:t>
            </a:fld>
            <a:endParaRPr lang="nl-NL"/>
          </a:p>
        </p:txBody>
      </p:sp>
    </p:spTree>
    <p:extLst>
      <p:ext uri="{BB962C8B-B14F-4D97-AF65-F5344CB8AC3E}">
        <p14:creationId xmlns:p14="http://schemas.microsoft.com/office/powerpoint/2010/main" val="2804587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0"/>
        <p:cNvGrpSpPr/>
        <p:nvPr/>
      </p:nvGrpSpPr>
      <p:grpSpPr>
        <a:xfrm>
          <a:off x="0" y="0"/>
          <a:ext cx="0" cy="0"/>
          <a:chOff x="0" y="0"/>
          <a:chExt cx="0" cy="0"/>
        </a:xfrm>
      </p:grpSpPr>
      <p:sp>
        <p:nvSpPr>
          <p:cNvPr id="3571" name="Shape 3571"/>
          <p:cNvSpPr>
            <a:spLocks noGrp="1" noRot="1" noChangeAspect="1"/>
          </p:cNvSpPr>
          <p:nvPr>
            <p:ph type="sldImg" idx="2"/>
          </p:nvPr>
        </p:nvSpPr>
        <p:spPr>
          <a:xfrm>
            <a:off x="-2201863" y="749300"/>
            <a:ext cx="7656513" cy="43084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72" name="Shape 3572"/>
          <p:cNvSpPr txBox="1">
            <a:spLocks noGrp="1"/>
          </p:cNvSpPr>
          <p:nvPr>
            <p:ph type="body" idx="1"/>
          </p:nvPr>
        </p:nvSpPr>
        <p:spPr>
          <a:xfrm>
            <a:off x="3199964" y="749546"/>
            <a:ext cx="2537901" cy="8494822"/>
          </a:xfrm>
          <a:prstGeom prst="rect">
            <a:avLst/>
          </a:prstGeom>
          <a:noFill/>
          <a:ln>
            <a:noFill/>
          </a:ln>
        </p:spPr>
        <p:txBody>
          <a:bodyPr lIns="90726" tIns="45351" rIns="90726" bIns="45351" anchor="t" anchorCtr="0">
            <a:noAutofit/>
          </a:bodyPr>
          <a:lstStyle/>
          <a:p>
            <a:pPr>
              <a:buSzPct val="25000"/>
            </a:pPr>
            <a:endParaRPr dirty="0">
              <a:solidFill>
                <a:srgbClr val="000000"/>
              </a:solidFill>
              <a:latin typeface="Calibri"/>
              <a:ea typeface="Calibri"/>
              <a:cs typeface="Calibri"/>
              <a:sym typeface="Calibri"/>
            </a:endParaRPr>
          </a:p>
        </p:txBody>
      </p:sp>
      <p:sp>
        <p:nvSpPr>
          <p:cNvPr id="3573" name="Shape 3573"/>
          <p:cNvSpPr txBox="1">
            <a:spLocks noGrp="1"/>
          </p:cNvSpPr>
          <p:nvPr>
            <p:ph type="sldNum" idx="12"/>
          </p:nvPr>
        </p:nvSpPr>
        <p:spPr>
          <a:xfrm>
            <a:off x="3480346" y="9492481"/>
            <a:ext cx="2662527" cy="499694"/>
          </a:xfrm>
          <a:prstGeom prst="rect">
            <a:avLst/>
          </a:prstGeom>
          <a:noFill/>
          <a:ln>
            <a:noFill/>
          </a:ln>
        </p:spPr>
        <p:txBody>
          <a:bodyPr lIns="90726" tIns="45351" rIns="90726" bIns="45351" anchor="b" anchorCtr="0">
            <a:noAutofit/>
          </a:bodyPr>
          <a:lstStyle/>
          <a:p>
            <a:pPr>
              <a:buSzPct val="25000"/>
            </a:pPr>
            <a:fld id="{00000000-1234-1234-1234-123412341234}" type="slidenum">
              <a:rPr lang="en-US">
                <a:solidFill>
                  <a:prstClr val="black"/>
                </a:solidFill>
                <a:ea typeface="Calibri"/>
                <a:cs typeface="Calibri"/>
                <a:sym typeface="Calibri"/>
              </a:rPr>
              <a:pPr>
                <a:buSzPct val="25000"/>
              </a:pPr>
              <a:t>6</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2596967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526CE-9BC3-434F-9AB6-ABB566E9F383}"/>
              </a:ext>
            </a:extLst>
          </p:cNvPr>
          <p:cNvSpPr>
            <a:spLocks noGrp="1"/>
          </p:cNvSpPr>
          <p:nvPr>
            <p:ph type="ctrTitle"/>
          </p:nvPr>
        </p:nvSpPr>
        <p:spPr>
          <a:xfrm>
            <a:off x="1524000" y="1122363"/>
            <a:ext cx="9144000" cy="2387600"/>
          </a:xfrm>
        </p:spPr>
        <p:txBody>
          <a:bodyPr anchor="b"/>
          <a:lstStyle>
            <a:lvl1pPr algn="ctr">
              <a:defRPr sz="6000"/>
            </a:lvl1pPr>
          </a:lstStyle>
          <a:p>
            <a:endParaRPr lang="nl-NL" dirty="0"/>
          </a:p>
        </p:txBody>
      </p:sp>
      <p:sp>
        <p:nvSpPr>
          <p:cNvPr id="3" name="Ondertitel 2">
            <a:extLst>
              <a:ext uri="{FF2B5EF4-FFF2-40B4-BE49-F238E27FC236}">
                <a16:creationId xmlns:a16="http://schemas.microsoft.com/office/drawing/2014/main" id="{D5D31844-A6F9-3641-87C2-96ED467971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34B6275-44D7-0F4B-B6A1-744F543E782D}"/>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5" name="Tijdelijke aanduiding voor voettekst 4">
            <a:extLst>
              <a:ext uri="{FF2B5EF4-FFF2-40B4-BE49-F238E27FC236}">
                <a16:creationId xmlns:a16="http://schemas.microsoft.com/office/drawing/2014/main" id="{3B84BD51-1912-E44F-AD7E-1214C2AC576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58CCCB4-AB97-B741-8A81-2EBB44999F68}"/>
              </a:ext>
            </a:extLst>
          </p:cNvPr>
          <p:cNvSpPr>
            <a:spLocks noGrp="1"/>
          </p:cNvSpPr>
          <p:nvPr>
            <p:ph type="sldNum" sz="quarter" idx="12"/>
          </p:nvPr>
        </p:nvSpPr>
        <p:spPr/>
        <p:txBody>
          <a:bodyPr/>
          <a:lstStyle/>
          <a:p>
            <a:fld id="{869F1E5F-91C4-5448-8627-D0DB568F15E3}" type="slidenum">
              <a:rPr lang="nl-NL" smtClean="0"/>
              <a:t>‹nr.›</a:t>
            </a:fld>
            <a:endParaRPr lang="nl-NL"/>
          </a:p>
        </p:txBody>
      </p:sp>
      <p:pic>
        <p:nvPicPr>
          <p:cNvPr id="7" name="Afbeelding 6">
            <a:extLst>
              <a:ext uri="{FF2B5EF4-FFF2-40B4-BE49-F238E27FC236}">
                <a16:creationId xmlns:a16="http://schemas.microsoft.com/office/drawing/2014/main" id="{2CAB6803-8317-E047-98EB-D501DDD67EE6}"/>
              </a:ext>
            </a:extLst>
          </p:cNvPr>
          <p:cNvPicPr>
            <a:picLocks noChangeAspect="1"/>
          </p:cNvPicPr>
          <p:nvPr/>
        </p:nvPicPr>
        <p:blipFill>
          <a:blip r:embed="rId2"/>
          <a:stretch>
            <a:fillRect/>
          </a:stretch>
        </p:blipFill>
        <p:spPr>
          <a:xfrm>
            <a:off x="9982200" y="403225"/>
            <a:ext cx="1422400" cy="1422400"/>
          </a:xfrm>
          <a:prstGeom prst="rect">
            <a:avLst/>
          </a:prstGeom>
        </p:spPr>
      </p:pic>
    </p:spTree>
    <p:extLst>
      <p:ext uri="{BB962C8B-B14F-4D97-AF65-F5344CB8AC3E}">
        <p14:creationId xmlns:p14="http://schemas.microsoft.com/office/powerpoint/2010/main" val="60801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7DDD1-E49B-5D4A-90DD-16DF20EB614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A5BC906-4DAE-3240-850B-0F67CB9D8DF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75EBC1-5408-2E41-82EB-2D2F9A59586F}"/>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5" name="Tijdelijke aanduiding voor voettekst 4">
            <a:extLst>
              <a:ext uri="{FF2B5EF4-FFF2-40B4-BE49-F238E27FC236}">
                <a16:creationId xmlns:a16="http://schemas.microsoft.com/office/drawing/2014/main" id="{32C990E9-4DD3-BA43-B065-62F5F36CF4C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5A2851-679C-6F46-A751-F7311B1EF312}"/>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1805461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C1A24ED-EFCC-5D4C-953F-B417713D949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6EF1BF0-DD0E-5247-A2DA-2F44ECC4726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818466D-B7B3-7D40-8D73-4688458B15C0}"/>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5" name="Tijdelijke aanduiding voor voettekst 4">
            <a:extLst>
              <a:ext uri="{FF2B5EF4-FFF2-40B4-BE49-F238E27FC236}">
                <a16:creationId xmlns:a16="http://schemas.microsoft.com/office/drawing/2014/main" id="{75B17BD5-6B4C-264A-A970-5CDBCD5475D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AA6BB1-622B-A04E-A60F-B5A02772345A}"/>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1220039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ste es">
    <p:spTree>
      <p:nvGrpSpPr>
        <p:cNvPr id="1" name=""/>
        <p:cNvGrpSpPr/>
        <p:nvPr/>
      </p:nvGrpSpPr>
      <p:grpSpPr>
        <a:xfrm>
          <a:off x="0" y="0"/>
          <a:ext cx="0" cy="0"/>
          <a:chOff x="0" y="0"/>
          <a:chExt cx="0" cy="0"/>
        </a:xfrm>
      </p:grpSpPr>
      <p:sp>
        <p:nvSpPr>
          <p:cNvPr id="5" name="Text Placeholder 3"/>
          <p:cNvSpPr>
            <a:spLocks noGrp="1"/>
          </p:cNvSpPr>
          <p:nvPr>
            <p:ph type="body" sz="quarter" idx="10"/>
          </p:nvPr>
        </p:nvSpPr>
        <p:spPr>
          <a:xfrm>
            <a:off x="814917" y="64294"/>
            <a:ext cx="11377083" cy="708025"/>
          </a:xfrm>
          <a:prstGeom prst="rect">
            <a:avLst/>
          </a:prstGeom>
        </p:spPr>
        <p:txBody>
          <a:bodyPr lIns="0" tIns="0" rIns="0" bIns="0" anchor="ctr"/>
          <a:lstStyle>
            <a:lvl1pPr>
              <a:defRPr lang="en-US" sz="2400" baseline="0" smtClean="0">
                <a:solidFill>
                  <a:prstClr val="black"/>
                </a:solidFill>
              </a:defRPr>
            </a:lvl1pPr>
            <a:lvl2pPr>
              <a:defRPr lang="en-US" smtClean="0"/>
            </a:lvl2pPr>
            <a:lvl3pPr>
              <a:defRPr lang="en-US" smtClean="0"/>
            </a:lvl3pPr>
            <a:lvl4pPr>
              <a:defRPr lang="en-US" smtClean="0"/>
            </a:lvl4pPr>
            <a:lvl5pPr>
              <a:defRPr lang="de-DE"/>
            </a:lvl5pPr>
          </a:lstStyle>
          <a:p>
            <a:pPr marL="0" lvl="0" indent="0">
              <a:spcBef>
                <a:spcPts val="0"/>
              </a:spcBef>
              <a:buFontTx/>
              <a:buNone/>
            </a:pPr>
            <a:r>
              <a:rPr lang="en-US" dirty="0"/>
              <a:t>Click to edit Master text styles</a:t>
            </a:r>
          </a:p>
        </p:txBody>
      </p:sp>
    </p:spTree>
    <p:extLst>
      <p:ext uri="{BB962C8B-B14F-4D97-AF65-F5344CB8AC3E}">
        <p14:creationId xmlns:p14="http://schemas.microsoft.com/office/powerpoint/2010/main" val="149489706"/>
      </p:ext>
    </p:extLst>
  </p:cSld>
  <p:clrMapOvr>
    <a:masterClrMapping/>
  </p:clrMapOvr>
  <p:extLst>
    <p:ext uri="{DCECCB84-F9BA-43D5-87BE-67443E8EF086}">
      <p15:sldGuideLst xmlns:p15="http://schemas.microsoft.com/office/powerpoint/2012/main">
        <p15:guide id="1" pos="385">
          <p15:clr>
            <a:srgbClr val="FBAE40"/>
          </p15:clr>
        </p15:guide>
        <p15:guide id="2" orient="horz" pos="32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4B4E0-8ED3-1445-8113-F42E450509D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04EB374-ABE3-8A4B-8B89-4C983F6C811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1DA4AC3-FCF5-FC4C-8A99-58DB4802CA08}"/>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5" name="Tijdelijke aanduiding voor voettekst 4">
            <a:extLst>
              <a:ext uri="{FF2B5EF4-FFF2-40B4-BE49-F238E27FC236}">
                <a16:creationId xmlns:a16="http://schemas.microsoft.com/office/drawing/2014/main" id="{F8D8CA10-9372-E244-8B5C-93BE033F4D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F2FE746-59A1-CE4E-B650-C57600638069}"/>
              </a:ext>
            </a:extLst>
          </p:cNvPr>
          <p:cNvSpPr>
            <a:spLocks noGrp="1"/>
          </p:cNvSpPr>
          <p:nvPr>
            <p:ph type="sldNum" sz="quarter" idx="12"/>
          </p:nvPr>
        </p:nvSpPr>
        <p:spPr/>
        <p:txBody>
          <a:bodyPr/>
          <a:lstStyle/>
          <a:p>
            <a:fld id="{869F1E5F-91C4-5448-8627-D0DB568F15E3}" type="slidenum">
              <a:rPr lang="nl-NL" smtClean="0"/>
              <a:t>‹nr.›</a:t>
            </a:fld>
            <a:endParaRPr lang="nl-NL"/>
          </a:p>
        </p:txBody>
      </p:sp>
      <p:pic>
        <p:nvPicPr>
          <p:cNvPr id="7" name="Afbeelding 6">
            <a:extLst>
              <a:ext uri="{FF2B5EF4-FFF2-40B4-BE49-F238E27FC236}">
                <a16:creationId xmlns:a16="http://schemas.microsoft.com/office/drawing/2014/main" id="{E9F6C0AE-28AE-E744-AA8C-CFAA9D0D94F8}"/>
              </a:ext>
            </a:extLst>
          </p:cNvPr>
          <p:cNvPicPr>
            <a:picLocks noChangeAspect="1"/>
          </p:cNvPicPr>
          <p:nvPr/>
        </p:nvPicPr>
        <p:blipFill>
          <a:blip r:embed="rId2"/>
          <a:stretch>
            <a:fillRect/>
          </a:stretch>
        </p:blipFill>
        <p:spPr>
          <a:xfrm>
            <a:off x="9982200" y="403225"/>
            <a:ext cx="1422400" cy="1422400"/>
          </a:xfrm>
          <a:prstGeom prst="rect">
            <a:avLst/>
          </a:prstGeom>
        </p:spPr>
      </p:pic>
    </p:spTree>
    <p:extLst>
      <p:ext uri="{BB962C8B-B14F-4D97-AF65-F5344CB8AC3E}">
        <p14:creationId xmlns:p14="http://schemas.microsoft.com/office/powerpoint/2010/main" val="242344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5651D-17AB-F940-8D5A-AD27C51B40E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A1D35D3-5566-1A45-A597-2971F3A0B4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A959A3F-4BF4-3D4E-9D4B-781C2D7D817B}"/>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5" name="Tijdelijke aanduiding voor voettekst 4">
            <a:extLst>
              <a:ext uri="{FF2B5EF4-FFF2-40B4-BE49-F238E27FC236}">
                <a16:creationId xmlns:a16="http://schemas.microsoft.com/office/drawing/2014/main" id="{6CE22B77-5309-6D41-AEF1-4850BF8EFA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6CEF92D-3B2C-4D43-B94C-5BE18BB0240B}"/>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329009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D707D-C2D9-DB4F-992B-5EFAC2F6CD9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995B86B-2EA4-2A4F-8B49-74AE8C76D92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CB07BCD-1E27-9643-8AAB-9239FF20D86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E816256-7056-3D40-9775-2FC6FEB3FE17}"/>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6" name="Tijdelijke aanduiding voor voettekst 5">
            <a:extLst>
              <a:ext uri="{FF2B5EF4-FFF2-40B4-BE49-F238E27FC236}">
                <a16:creationId xmlns:a16="http://schemas.microsoft.com/office/drawing/2014/main" id="{039BACEB-17A8-6445-B968-4E7CB23DDBB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4E8EEAB-9AFF-B34F-98F5-42037B6B09D7}"/>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118425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2D7B7-0168-384D-B52F-61F5DD73FE9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1360EA3-2F87-BE4E-B000-76EEEAD09F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7EED82C-4D6E-374E-84D3-E06225AAA8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A80F5E6-60FE-684F-B05B-729A1E40AB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CE0F479-0798-5E4E-B265-65291F54514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E2AD6E-7DBF-EB48-8D82-3997B13EB2BD}"/>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8" name="Tijdelijke aanduiding voor voettekst 7">
            <a:extLst>
              <a:ext uri="{FF2B5EF4-FFF2-40B4-BE49-F238E27FC236}">
                <a16:creationId xmlns:a16="http://schemas.microsoft.com/office/drawing/2014/main" id="{E13942FB-5DF4-9C4F-9E57-F5079EB198D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A19BF89-1C7C-D346-A429-B11042F3FC46}"/>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427869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0B2ED6-CB57-A445-8780-12872C3C36B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C9C6823-0908-C249-A06C-693E108A674F}"/>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4" name="Tijdelijke aanduiding voor voettekst 3">
            <a:extLst>
              <a:ext uri="{FF2B5EF4-FFF2-40B4-BE49-F238E27FC236}">
                <a16:creationId xmlns:a16="http://schemas.microsoft.com/office/drawing/2014/main" id="{95370A49-C594-BB4E-A249-A57A2BF4732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4B0E136-0DD5-2F47-8D2E-8A0D2EA0BDAA}"/>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254622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EA5964C-BA3D-8540-B9E5-B47F2646FD26}"/>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3" name="Tijdelijke aanduiding voor voettekst 2">
            <a:extLst>
              <a:ext uri="{FF2B5EF4-FFF2-40B4-BE49-F238E27FC236}">
                <a16:creationId xmlns:a16="http://schemas.microsoft.com/office/drawing/2014/main" id="{63221639-2683-734D-90BD-108C4A2B561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5E249FF-02DF-E242-9C9B-9765E38E052B}"/>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811239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5969D-5E92-0140-A7EE-78889F8AAEC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D264186-9978-2048-8719-290AEA7EA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2CDFC7C-003F-534B-9E59-E587B81D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9147528-01CB-084B-AE00-19DAA08EAA17}"/>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6" name="Tijdelijke aanduiding voor voettekst 5">
            <a:extLst>
              <a:ext uri="{FF2B5EF4-FFF2-40B4-BE49-F238E27FC236}">
                <a16:creationId xmlns:a16="http://schemas.microsoft.com/office/drawing/2014/main" id="{C0A57D64-3853-7244-BD9D-8613407A345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838DD03-09B6-814F-B356-2D384AE779D2}"/>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476082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FFBA40-A16A-2043-B8C8-9EE510C2579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3424849-5456-6540-9524-16F6FA34E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FF98EA2E-5FEB-A245-B791-65FB26DB6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FABE8BF-CB4D-BC47-A43F-C450AB8F5B88}"/>
              </a:ext>
            </a:extLst>
          </p:cNvPr>
          <p:cNvSpPr>
            <a:spLocks noGrp="1"/>
          </p:cNvSpPr>
          <p:nvPr>
            <p:ph type="dt" sz="half" idx="10"/>
          </p:nvPr>
        </p:nvSpPr>
        <p:spPr/>
        <p:txBody>
          <a:bodyPr/>
          <a:lstStyle/>
          <a:p>
            <a:fld id="{6267BDCE-889B-1E4E-BAA8-0731F9A1B767}" type="datetimeFigureOut">
              <a:rPr lang="nl-NL" smtClean="0"/>
              <a:t>01-11-2019</a:t>
            </a:fld>
            <a:endParaRPr lang="nl-NL"/>
          </a:p>
        </p:txBody>
      </p:sp>
      <p:sp>
        <p:nvSpPr>
          <p:cNvPr id="6" name="Tijdelijke aanduiding voor voettekst 5">
            <a:extLst>
              <a:ext uri="{FF2B5EF4-FFF2-40B4-BE49-F238E27FC236}">
                <a16:creationId xmlns:a16="http://schemas.microsoft.com/office/drawing/2014/main" id="{84E390C6-7376-E94F-AA16-4255BC103E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C5DC0F2-69FF-9B4F-A6CC-8C70AA217EF0}"/>
              </a:ext>
            </a:extLst>
          </p:cNvPr>
          <p:cNvSpPr>
            <a:spLocks noGrp="1"/>
          </p:cNvSpPr>
          <p:nvPr>
            <p:ph type="sldNum" sz="quarter" idx="12"/>
          </p:nvPr>
        </p:nvSpPr>
        <p:spPr/>
        <p:txBody>
          <a:bodyPr/>
          <a:lstStyle/>
          <a:p>
            <a:fld id="{869F1E5F-91C4-5448-8627-D0DB568F15E3}" type="slidenum">
              <a:rPr lang="nl-NL" smtClean="0"/>
              <a:t>‹nr.›</a:t>
            </a:fld>
            <a:endParaRPr lang="nl-NL"/>
          </a:p>
        </p:txBody>
      </p:sp>
    </p:spTree>
    <p:extLst>
      <p:ext uri="{BB962C8B-B14F-4D97-AF65-F5344CB8AC3E}">
        <p14:creationId xmlns:p14="http://schemas.microsoft.com/office/powerpoint/2010/main" val="4180175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0142ED8-E8B0-6442-A16C-6787AC87D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E96B032-5D3B-B24C-B672-DDBD3B789F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E89EE2D-8932-114E-837D-FA4C72993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7BDCE-889B-1E4E-BAA8-0731F9A1B767}" type="datetimeFigureOut">
              <a:rPr lang="nl-NL" smtClean="0"/>
              <a:t>01-11-2019</a:t>
            </a:fld>
            <a:endParaRPr lang="nl-NL"/>
          </a:p>
        </p:txBody>
      </p:sp>
      <p:sp>
        <p:nvSpPr>
          <p:cNvPr id="5" name="Tijdelijke aanduiding voor voettekst 4">
            <a:extLst>
              <a:ext uri="{FF2B5EF4-FFF2-40B4-BE49-F238E27FC236}">
                <a16:creationId xmlns:a16="http://schemas.microsoft.com/office/drawing/2014/main" id="{C7EEAF9E-3D48-F64D-92A4-612FCECF52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941129A-ED29-C241-A191-C1DEE33788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F1E5F-91C4-5448-8627-D0DB568F15E3}" type="slidenum">
              <a:rPr lang="nl-NL" smtClean="0"/>
              <a:t>‹nr.›</a:t>
            </a:fld>
            <a:endParaRPr lang="nl-NL"/>
          </a:p>
        </p:txBody>
      </p:sp>
    </p:spTree>
    <p:extLst>
      <p:ext uri="{BB962C8B-B14F-4D97-AF65-F5344CB8AC3E}">
        <p14:creationId xmlns:p14="http://schemas.microsoft.com/office/powerpoint/2010/main" val="3344932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 Id="rId5" Type="http://schemas.openxmlformats.org/officeDocument/2006/relationships/image" Target="../media/image7.tiff"/><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13ZItq8r_g0?feature=oembed" TargetMode="External"/><Relationship Id="rId1" Type="http://schemas.openxmlformats.org/officeDocument/2006/relationships/video" Target="https://www.youtube.com/embed/dhQh-tryXOg?feature=oembed"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mailto:rjweerd@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84597-3F33-C347-A062-BD74D87CB7BD}"/>
              </a:ext>
            </a:extLst>
          </p:cNvPr>
          <p:cNvSpPr>
            <a:spLocks noGrp="1"/>
          </p:cNvSpPr>
          <p:nvPr>
            <p:ph type="ctrTitle"/>
          </p:nvPr>
        </p:nvSpPr>
        <p:spPr/>
        <p:txBody>
          <a:bodyPr/>
          <a:lstStyle/>
          <a:p>
            <a:r>
              <a:rPr lang="nl-NL" dirty="0"/>
              <a:t>JVO Business School</a:t>
            </a:r>
          </a:p>
        </p:txBody>
      </p:sp>
      <p:sp>
        <p:nvSpPr>
          <p:cNvPr id="3" name="Ondertitel 2">
            <a:extLst>
              <a:ext uri="{FF2B5EF4-FFF2-40B4-BE49-F238E27FC236}">
                <a16:creationId xmlns:a16="http://schemas.microsoft.com/office/drawing/2014/main" id="{0DAEED77-9B46-7C40-B7C1-EAC5B60DFC0F}"/>
              </a:ext>
            </a:extLst>
          </p:cNvPr>
          <p:cNvSpPr>
            <a:spLocks noGrp="1"/>
          </p:cNvSpPr>
          <p:nvPr>
            <p:ph type="subTitle" idx="1"/>
          </p:nvPr>
        </p:nvSpPr>
        <p:spPr/>
        <p:txBody>
          <a:bodyPr/>
          <a:lstStyle/>
          <a:p>
            <a:r>
              <a:rPr lang="nl-NL" dirty="0"/>
              <a:t>Module 1 deel 1</a:t>
            </a:r>
          </a:p>
          <a:p>
            <a:r>
              <a:rPr lang="nl-NL" dirty="0"/>
              <a:t>31 oktober 2019</a:t>
            </a:r>
          </a:p>
        </p:txBody>
      </p:sp>
    </p:spTree>
    <p:extLst>
      <p:ext uri="{BB962C8B-B14F-4D97-AF65-F5344CB8AC3E}">
        <p14:creationId xmlns:p14="http://schemas.microsoft.com/office/powerpoint/2010/main" val="2027008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2D738-1D22-1E4C-B2C1-6194443803F7}"/>
              </a:ext>
            </a:extLst>
          </p:cNvPr>
          <p:cNvSpPr>
            <a:spLocks noGrp="1"/>
          </p:cNvSpPr>
          <p:nvPr>
            <p:ph type="title"/>
          </p:nvPr>
        </p:nvSpPr>
        <p:spPr>
          <a:xfrm>
            <a:off x="185472" y="192232"/>
            <a:ext cx="11618472" cy="1325563"/>
          </a:xfrm>
        </p:spPr>
        <p:txBody>
          <a:bodyPr>
            <a:normAutofit/>
          </a:bodyPr>
          <a:lstStyle/>
          <a:p>
            <a:r>
              <a:rPr lang="nl-NL" sz="3600" dirty="0"/>
              <a:t>Hoe makkelijk is je product of dienst te kopiëren en hoe erg is dat?</a:t>
            </a:r>
          </a:p>
        </p:txBody>
      </p:sp>
      <p:pic>
        <p:nvPicPr>
          <p:cNvPr id="3" name="Afbeelding 2">
            <a:extLst>
              <a:ext uri="{FF2B5EF4-FFF2-40B4-BE49-F238E27FC236}">
                <a16:creationId xmlns:a16="http://schemas.microsoft.com/office/drawing/2014/main" id="{0B7BF0C7-A7E9-4248-B969-051A64DB33D9}"/>
              </a:ext>
            </a:extLst>
          </p:cNvPr>
          <p:cNvPicPr>
            <a:picLocks noChangeAspect="1"/>
          </p:cNvPicPr>
          <p:nvPr/>
        </p:nvPicPr>
        <p:blipFill>
          <a:blip r:embed="rId2"/>
          <a:stretch>
            <a:fillRect/>
          </a:stretch>
        </p:blipFill>
        <p:spPr>
          <a:xfrm>
            <a:off x="0" y="1964988"/>
            <a:ext cx="2815373" cy="2092614"/>
          </a:xfrm>
          <a:prstGeom prst="rect">
            <a:avLst/>
          </a:prstGeom>
        </p:spPr>
      </p:pic>
      <p:pic>
        <p:nvPicPr>
          <p:cNvPr id="4" name="Afbeelding 3">
            <a:extLst>
              <a:ext uri="{FF2B5EF4-FFF2-40B4-BE49-F238E27FC236}">
                <a16:creationId xmlns:a16="http://schemas.microsoft.com/office/drawing/2014/main" id="{599D7E51-4EF7-D146-AC02-5F41609DE61C}"/>
              </a:ext>
            </a:extLst>
          </p:cNvPr>
          <p:cNvPicPr>
            <a:picLocks noChangeAspect="1"/>
          </p:cNvPicPr>
          <p:nvPr/>
        </p:nvPicPr>
        <p:blipFill>
          <a:blip r:embed="rId3"/>
          <a:stretch>
            <a:fillRect/>
          </a:stretch>
        </p:blipFill>
        <p:spPr>
          <a:xfrm>
            <a:off x="1515109" y="3148455"/>
            <a:ext cx="2600528" cy="2600528"/>
          </a:xfrm>
          <a:prstGeom prst="rect">
            <a:avLst/>
          </a:prstGeom>
        </p:spPr>
      </p:pic>
      <p:pic>
        <p:nvPicPr>
          <p:cNvPr id="5" name="Afbeelding 4">
            <a:extLst>
              <a:ext uri="{FF2B5EF4-FFF2-40B4-BE49-F238E27FC236}">
                <a16:creationId xmlns:a16="http://schemas.microsoft.com/office/drawing/2014/main" id="{7DC75868-784D-E045-B821-B8EB5178C06E}"/>
              </a:ext>
            </a:extLst>
          </p:cNvPr>
          <p:cNvPicPr>
            <a:picLocks noChangeAspect="1"/>
          </p:cNvPicPr>
          <p:nvPr/>
        </p:nvPicPr>
        <p:blipFill>
          <a:blip r:embed="rId4"/>
          <a:stretch>
            <a:fillRect/>
          </a:stretch>
        </p:blipFill>
        <p:spPr>
          <a:xfrm>
            <a:off x="2632953" y="1619202"/>
            <a:ext cx="2438400" cy="2438400"/>
          </a:xfrm>
          <a:prstGeom prst="rect">
            <a:avLst/>
          </a:prstGeom>
        </p:spPr>
      </p:pic>
      <p:pic>
        <p:nvPicPr>
          <p:cNvPr id="6" name="Afbeelding 5">
            <a:extLst>
              <a:ext uri="{FF2B5EF4-FFF2-40B4-BE49-F238E27FC236}">
                <a16:creationId xmlns:a16="http://schemas.microsoft.com/office/drawing/2014/main" id="{95E538C0-F034-E84A-9EBB-43160ACB2D40}"/>
              </a:ext>
            </a:extLst>
          </p:cNvPr>
          <p:cNvPicPr>
            <a:picLocks noChangeAspect="1"/>
          </p:cNvPicPr>
          <p:nvPr/>
        </p:nvPicPr>
        <p:blipFill>
          <a:blip r:embed="rId5"/>
          <a:stretch>
            <a:fillRect/>
          </a:stretch>
        </p:blipFill>
        <p:spPr>
          <a:xfrm>
            <a:off x="4358043" y="2644028"/>
            <a:ext cx="2438400" cy="2594770"/>
          </a:xfrm>
          <a:prstGeom prst="rect">
            <a:avLst/>
          </a:prstGeom>
        </p:spPr>
      </p:pic>
      <p:sp>
        <p:nvSpPr>
          <p:cNvPr id="7" name="Tekstvak 6">
            <a:extLst>
              <a:ext uri="{FF2B5EF4-FFF2-40B4-BE49-F238E27FC236}">
                <a16:creationId xmlns:a16="http://schemas.microsoft.com/office/drawing/2014/main" id="{93D59A84-ACD1-9644-8EFB-F75EBADD5139}"/>
              </a:ext>
            </a:extLst>
          </p:cNvPr>
          <p:cNvSpPr txBox="1"/>
          <p:nvPr/>
        </p:nvSpPr>
        <p:spPr>
          <a:xfrm>
            <a:off x="6866106" y="1690688"/>
            <a:ext cx="4528805" cy="2554545"/>
          </a:xfrm>
          <a:prstGeom prst="rect">
            <a:avLst/>
          </a:prstGeom>
          <a:noFill/>
        </p:spPr>
        <p:txBody>
          <a:bodyPr wrap="square" rtlCol="0">
            <a:spAutoFit/>
          </a:bodyPr>
          <a:lstStyle/>
          <a:p>
            <a:r>
              <a:rPr lang="nl-NL" sz="2000" dirty="0" err="1"/>
              <a:t>USPs</a:t>
            </a:r>
            <a:r>
              <a:rPr lang="nl-NL" sz="2000" dirty="0"/>
              <a:t>: </a:t>
            </a:r>
          </a:p>
          <a:p>
            <a:pPr marL="285750" indent="-285750">
              <a:buFont typeface="Arial" panose="020B0604020202020204" pitchFamily="34" charset="0"/>
              <a:buChar char="•"/>
            </a:pPr>
            <a:r>
              <a:rPr lang="nl-NL" sz="2000" dirty="0"/>
              <a:t>Blijven ‘innoveren door kopiëren, grootste leverancier van huismerken aan </a:t>
            </a:r>
            <a:r>
              <a:rPr lang="nl-NL" sz="2000" dirty="0" err="1"/>
              <a:t>retail</a:t>
            </a:r>
            <a:r>
              <a:rPr lang="nl-NL" sz="2000" dirty="0"/>
              <a:t> </a:t>
            </a:r>
          </a:p>
          <a:p>
            <a:pPr marL="285750" indent="-285750">
              <a:buFont typeface="Arial" panose="020B0604020202020204" pitchFamily="34" charset="0"/>
              <a:buChar char="•"/>
            </a:pPr>
            <a:r>
              <a:rPr lang="nl-NL" sz="2000" dirty="0"/>
              <a:t>Ramp up, van test zakje naar containers</a:t>
            </a:r>
          </a:p>
          <a:p>
            <a:pPr marL="285750" indent="-285750">
              <a:buFont typeface="Arial" panose="020B0604020202020204" pitchFamily="34" charset="0"/>
              <a:buChar char="•"/>
            </a:pPr>
            <a:r>
              <a:rPr lang="nl-NL" sz="2000" dirty="0"/>
              <a:t>Marktleider in pepernoten, pop up stores (</a:t>
            </a:r>
            <a:r>
              <a:rPr lang="nl-NL" sz="2000" dirty="0" err="1"/>
              <a:t>BtoC</a:t>
            </a:r>
            <a:r>
              <a:rPr lang="nl-NL" sz="2000" dirty="0"/>
              <a:t>); image built up</a:t>
            </a:r>
          </a:p>
        </p:txBody>
      </p:sp>
      <p:sp>
        <p:nvSpPr>
          <p:cNvPr id="10" name="Tekstvak 9">
            <a:extLst>
              <a:ext uri="{FF2B5EF4-FFF2-40B4-BE49-F238E27FC236}">
                <a16:creationId xmlns:a16="http://schemas.microsoft.com/office/drawing/2014/main" id="{CA34FA3F-05C9-3145-B96A-00827421A383}"/>
              </a:ext>
            </a:extLst>
          </p:cNvPr>
          <p:cNvSpPr txBox="1"/>
          <p:nvPr/>
        </p:nvSpPr>
        <p:spPr>
          <a:xfrm>
            <a:off x="838198" y="5427606"/>
            <a:ext cx="10313021" cy="646331"/>
          </a:xfrm>
          <a:prstGeom prst="rect">
            <a:avLst/>
          </a:prstGeom>
          <a:noFill/>
        </p:spPr>
        <p:txBody>
          <a:bodyPr wrap="square" rtlCol="0">
            <a:spAutoFit/>
          </a:bodyPr>
          <a:lstStyle/>
          <a:p>
            <a:r>
              <a:rPr lang="nl-NL" b="1" i="1" dirty="0"/>
              <a:t>Kopieerbaarheid succes relatief makkelijk bij low </a:t>
            </a:r>
            <a:r>
              <a:rPr lang="nl-NL" b="1" i="1" dirty="0" err="1"/>
              <a:t>capital</a:t>
            </a:r>
            <a:r>
              <a:rPr lang="nl-NL" b="1" i="1" dirty="0"/>
              <a:t> start up,  is ook niet erg bij klein marktaandeel, wel in de groeifase dus nadenken over het opbouwen van onderscheidende factoren  </a:t>
            </a:r>
          </a:p>
        </p:txBody>
      </p:sp>
      <p:sp>
        <p:nvSpPr>
          <p:cNvPr id="12" name="Tekstvak 11">
            <a:extLst>
              <a:ext uri="{FF2B5EF4-FFF2-40B4-BE49-F238E27FC236}">
                <a16:creationId xmlns:a16="http://schemas.microsoft.com/office/drawing/2014/main" id="{20222C2F-1B88-E248-BBBC-4005E0BA012C}"/>
              </a:ext>
            </a:extLst>
          </p:cNvPr>
          <p:cNvSpPr txBox="1"/>
          <p:nvPr/>
        </p:nvSpPr>
        <p:spPr>
          <a:xfrm rot="20006869">
            <a:off x="2970366" y="2565184"/>
            <a:ext cx="7001460" cy="523220"/>
          </a:xfrm>
          <a:prstGeom prst="rect">
            <a:avLst/>
          </a:prstGeom>
          <a:noFill/>
        </p:spPr>
        <p:txBody>
          <a:bodyPr wrap="square" rtlCol="0">
            <a:spAutoFit/>
          </a:bodyPr>
          <a:lstStyle/>
          <a:p>
            <a:r>
              <a:rPr lang="nl-NL" sz="2800" b="1" dirty="0">
                <a:solidFill>
                  <a:srgbClr val="FF0000"/>
                </a:solidFill>
              </a:rPr>
              <a:t>Grootste pepernoten fabriek van Nederland</a:t>
            </a:r>
          </a:p>
        </p:txBody>
      </p:sp>
      <p:sp>
        <p:nvSpPr>
          <p:cNvPr id="8" name="Tekstvak 7">
            <a:extLst>
              <a:ext uri="{FF2B5EF4-FFF2-40B4-BE49-F238E27FC236}">
                <a16:creationId xmlns:a16="http://schemas.microsoft.com/office/drawing/2014/main" id="{C02C6837-0B60-F845-9A34-F3F18EA9A0A3}"/>
              </a:ext>
            </a:extLst>
          </p:cNvPr>
          <p:cNvSpPr txBox="1"/>
          <p:nvPr/>
        </p:nvSpPr>
        <p:spPr>
          <a:xfrm>
            <a:off x="3376612" y="987408"/>
            <a:ext cx="6342927" cy="461665"/>
          </a:xfrm>
          <a:prstGeom prst="rect">
            <a:avLst/>
          </a:prstGeom>
          <a:noFill/>
        </p:spPr>
        <p:txBody>
          <a:bodyPr wrap="square" rtlCol="0">
            <a:spAutoFit/>
          </a:bodyPr>
          <a:lstStyle/>
          <a:p>
            <a:r>
              <a:rPr lang="nl-NL" sz="2400" i="1" dirty="0"/>
              <a:t>Van Pa naar zoon van 15 naar 500 werknemers</a:t>
            </a:r>
          </a:p>
        </p:txBody>
      </p:sp>
    </p:spTree>
    <p:extLst>
      <p:ext uri="{BB962C8B-B14F-4D97-AF65-F5344CB8AC3E}">
        <p14:creationId xmlns:p14="http://schemas.microsoft.com/office/powerpoint/2010/main" val="388148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500" fill="hold"/>
                                        <p:tgtEl>
                                          <p:spTgt spid="10"/>
                                        </p:tgtEl>
                                        <p:attrNameLst>
                                          <p:attrName>style.color</p:attrName>
                                        </p:attrNameLst>
                                      </p:cBhvr>
                                      <p:to>
                                        <p:clrVal>
                                          <a:schemeClr val="accent2"/>
                                        </p:clrVal>
                                      </p:to>
                                    </p:set>
                                    <p:set>
                                      <p:cBhvr>
                                        <p:cTn id="20" dur="500" fill="hold"/>
                                        <p:tgtEl>
                                          <p:spTgt spid="10"/>
                                        </p:tgtEl>
                                        <p:attrNameLst>
                                          <p:attrName>fillcolor</p:attrName>
                                        </p:attrNameLst>
                                      </p:cBhvr>
                                      <p:to>
                                        <p:clrVal>
                                          <a:schemeClr val="accent2"/>
                                        </p:clrVal>
                                      </p:to>
                                    </p:set>
                                    <p:set>
                                      <p:cBhvr>
                                        <p:cTn id="21"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A1099-E562-534D-BE12-C8E5060D0ABD}"/>
              </a:ext>
            </a:extLst>
          </p:cNvPr>
          <p:cNvSpPr>
            <a:spLocks noGrp="1"/>
          </p:cNvSpPr>
          <p:nvPr>
            <p:ph type="title"/>
          </p:nvPr>
        </p:nvSpPr>
        <p:spPr/>
        <p:txBody>
          <a:bodyPr/>
          <a:lstStyle/>
          <a:p>
            <a:endParaRPr lang="nl-NL" dirty="0"/>
          </a:p>
        </p:txBody>
      </p:sp>
      <p:sp>
        <p:nvSpPr>
          <p:cNvPr id="4" name="Lachebekje 3">
            <a:extLst>
              <a:ext uri="{FF2B5EF4-FFF2-40B4-BE49-F238E27FC236}">
                <a16:creationId xmlns:a16="http://schemas.microsoft.com/office/drawing/2014/main" id="{4FC6E80C-31BB-8440-86EA-7067EDD2E230}"/>
              </a:ext>
            </a:extLst>
          </p:cNvPr>
          <p:cNvSpPr/>
          <p:nvPr/>
        </p:nvSpPr>
        <p:spPr>
          <a:xfrm>
            <a:off x="4177362" y="2675363"/>
            <a:ext cx="2509188" cy="1996649"/>
          </a:xfrm>
          <a:prstGeom prst="smileyFac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USP</a:t>
            </a:r>
          </a:p>
          <a:p>
            <a:pPr algn="ctr"/>
            <a:r>
              <a:rPr lang="nl-NL" dirty="0"/>
              <a:t>Functionaliteit</a:t>
            </a:r>
          </a:p>
          <a:p>
            <a:pPr algn="ctr"/>
            <a:r>
              <a:rPr lang="nl-NL" dirty="0"/>
              <a:t>Uitstraling</a:t>
            </a:r>
          </a:p>
          <a:p>
            <a:pPr algn="ctr"/>
            <a:r>
              <a:rPr lang="nl-NL" dirty="0"/>
              <a:t>Kwaliteit</a:t>
            </a:r>
          </a:p>
          <a:p>
            <a:pPr algn="ctr"/>
            <a:r>
              <a:rPr lang="nl-NL" dirty="0"/>
              <a:t>Complexiteit</a:t>
            </a:r>
          </a:p>
        </p:txBody>
      </p:sp>
      <p:sp>
        <p:nvSpPr>
          <p:cNvPr id="5" name="Vijfhoek 4">
            <a:extLst>
              <a:ext uri="{FF2B5EF4-FFF2-40B4-BE49-F238E27FC236}">
                <a16:creationId xmlns:a16="http://schemas.microsoft.com/office/drawing/2014/main" id="{6819ECB7-A08B-5645-8BE5-CD91024F0AA7}"/>
              </a:ext>
            </a:extLst>
          </p:cNvPr>
          <p:cNvSpPr/>
          <p:nvPr/>
        </p:nvSpPr>
        <p:spPr>
          <a:xfrm>
            <a:off x="2075801" y="3163500"/>
            <a:ext cx="1853262" cy="103148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Maken, inkopen, programmeren</a:t>
            </a:r>
          </a:p>
        </p:txBody>
      </p:sp>
      <p:sp>
        <p:nvSpPr>
          <p:cNvPr id="6" name="Tekstvak 5">
            <a:extLst>
              <a:ext uri="{FF2B5EF4-FFF2-40B4-BE49-F238E27FC236}">
                <a16:creationId xmlns:a16="http://schemas.microsoft.com/office/drawing/2014/main" id="{C1026854-1ED1-FB4E-8BF5-B2AD0C3D4000}"/>
              </a:ext>
            </a:extLst>
          </p:cNvPr>
          <p:cNvSpPr txBox="1"/>
          <p:nvPr/>
        </p:nvSpPr>
        <p:spPr>
          <a:xfrm>
            <a:off x="2075801" y="2794168"/>
            <a:ext cx="1536126" cy="369332"/>
          </a:xfrm>
          <a:prstGeom prst="rect">
            <a:avLst/>
          </a:prstGeom>
          <a:noFill/>
        </p:spPr>
        <p:txBody>
          <a:bodyPr wrap="none" rtlCol="0">
            <a:spAutoFit/>
          </a:bodyPr>
          <a:lstStyle/>
          <a:p>
            <a:r>
              <a:rPr lang="nl-NL" dirty="0"/>
              <a:t>Voortbrenging</a:t>
            </a:r>
          </a:p>
        </p:txBody>
      </p:sp>
      <p:sp>
        <p:nvSpPr>
          <p:cNvPr id="7" name="Vijfhoek 6">
            <a:extLst>
              <a:ext uri="{FF2B5EF4-FFF2-40B4-BE49-F238E27FC236}">
                <a16:creationId xmlns:a16="http://schemas.microsoft.com/office/drawing/2014/main" id="{C96D705B-C170-D543-A4D7-B6F7A54EE4C6}"/>
              </a:ext>
            </a:extLst>
          </p:cNvPr>
          <p:cNvSpPr/>
          <p:nvPr/>
        </p:nvSpPr>
        <p:spPr>
          <a:xfrm>
            <a:off x="9179575" y="3220035"/>
            <a:ext cx="1853262" cy="103148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Behoefte, segmentatie</a:t>
            </a:r>
          </a:p>
        </p:txBody>
      </p:sp>
      <p:sp>
        <p:nvSpPr>
          <p:cNvPr id="8" name="Tekstvak 7">
            <a:extLst>
              <a:ext uri="{FF2B5EF4-FFF2-40B4-BE49-F238E27FC236}">
                <a16:creationId xmlns:a16="http://schemas.microsoft.com/office/drawing/2014/main" id="{6DCA0505-209E-9D4E-8927-5ABC5F41F18D}"/>
              </a:ext>
            </a:extLst>
          </p:cNvPr>
          <p:cNvSpPr txBox="1"/>
          <p:nvPr/>
        </p:nvSpPr>
        <p:spPr>
          <a:xfrm>
            <a:off x="9155672" y="2620171"/>
            <a:ext cx="1674433" cy="369332"/>
          </a:xfrm>
          <a:prstGeom prst="rect">
            <a:avLst/>
          </a:prstGeom>
          <a:noFill/>
        </p:spPr>
        <p:txBody>
          <a:bodyPr wrap="none" rtlCol="0">
            <a:spAutoFit/>
          </a:bodyPr>
          <a:lstStyle/>
          <a:p>
            <a:r>
              <a:rPr lang="nl-NL" dirty="0"/>
              <a:t>Klant doelgroep</a:t>
            </a:r>
          </a:p>
        </p:txBody>
      </p:sp>
      <p:sp>
        <p:nvSpPr>
          <p:cNvPr id="9" name="Tekstvak 8">
            <a:extLst>
              <a:ext uri="{FF2B5EF4-FFF2-40B4-BE49-F238E27FC236}">
                <a16:creationId xmlns:a16="http://schemas.microsoft.com/office/drawing/2014/main" id="{02BF80C8-7D37-2B4F-82DE-F5E2CF1725B4}"/>
              </a:ext>
            </a:extLst>
          </p:cNvPr>
          <p:cNvSpPr txBox="1"/>
          <p:nvPr/>
        </p:nvSpPr>
        <p:spPr>
          <a:xfrm>
            <a:off x="4950834" y="2306031"/>
            <a:ext cx="919932" cy="369332"/>
          </a:xfrm>
          <a:prstGeom prst="rect">
            <a:avLst/>
          </a:prstGeom>
          <a:noFill/>
        </p:spPr>
        <p:txBody>
          <a:bodyPr wrap="none" rtlCol="0">
            <a:spAutoFit/>
          </a:bodyPr>
          <a:lstStyle/>
          <a:p>
            <a:r>
              <a:rPr lang="nl-NL" dirty="0"/>
              <a:t>Product</a:t>
            </a:r>
          </a:p>
        </p:txBody>
      </p:sp>
      <p:sp>
        <p:nvSpPr>
          <p:cNvPr id="10" name="Vijfhoek 9">
            <a:extLst>
              <a:ext uri="{FF2B5EF4-FFF2-40B4-BE49-F238E27FC236}">
                <a16:creationId xmlns:a16="http://schemas.microsoft.com/office/drawing/2014/main" id="{6E3AF191-47A7-2044-994B-4835E4B20E35}"/>
              </a:ext>
            </a:extLst>
          </p:cNvPr>
          <p:cNvSpPr/>
          <p:nvPr/>
        </p:nvSpPr>
        <p:spPr>
          <a:xfrm>
            <a:off x="6700006" y="3972593"/>
            <a:ext cx="2509187" cy="12538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Dropshipping</a:t>
            </a:r>
            <a:endParaRPr lang="nl-NL" dirty="0"/>
          </a:p>
          <a:p>
            <a:pPr algn="ctr"/>
            <a:r>
              <a:rPr lang="nl-NL" dirty="0"/>
              <a:t>Opslag</a:t>
            </a:r>
          </a:p>
          <a:p>
            <a:pPr algn="ctr"/>
            <a:r>
              <a:rPr lang="nl-NL" dirty="0"/>
              <a:t>Licentie</a:t>
            </a:r>
          </a:p>
          <a:p>
            <a:pPr algn="ctr"/>
            <a:r>
              <a:rPr lang="nl-NL" dirty="0"/>
              <a:t>Garantie</a:t>
            </a:r>
          </a:p>
        </p:txBody>
      </p:sp>
      <p:sp>
        <p:nvSpPr>
          <p:cNvPr id="11" name="Tekstvak 10">
            <a:extLst>
              <a:ext uri="{FF2B5EF4-FFF2-40B4-BE49-F238E27FC236}">
                <a16:creationId xmlns:a16="http://schemas.microsoft.com/office/drawing/2014/main" id="{A479DFE9-A3CF-AD4F-8138-2771CD71607D}"/>
              </a:ext>
            </a:extLst>
          </p:cNvPr>
          <p:cNvSpPr txBox="1"/>
          <p:nvPr/>
        </p:nvSpPr>
        <p:spPr>
          <a:xfrm>
            <a:off x="6934849" y="3603261"/>
            <a:ext cx="1166345" cy="369332"/>
          </a:xfrm>
          <a:prstGeom prst="rect">
            <a:avLst/>
          </a:prstGeom>
          <a:noFill/>
        </p:spPr>
        <p:txBody>
          <a:bodyPr wrap="none" rtlCol="0">
            <a:spAutoFit/>
          </a:bodyPr>
          <a:lstStyle/>
          <a:p>
            <a:r>
              <a:rPr lang="nl-NL" dirty="0"/>
              <a:t>Distributie</a:t>
            </a:r>
          </a:p>
        </p:txBody>
      </p:sp>
      <p:sp>
        <p:nvSpPr>
          <p:cNvPr id="12" name="Vijfhoek 11">
            <a:extLst>
              <a:ext uri="{FF2B5EF4-FFF2-40B4-BE49-F238E27FC236}">
                <a16:creationId xmlns:a16="http://schemas.microsoft.com/office/drawing/2014/main" id="{84542FDE-2362-8F4D-94F8-DF2072D962E5}"/>
              </a:ext>
            </a:extLst>
          </p:cNvPr>
          <p:cNvSpPr/>
          <p:nvPr/>
        </p:nvSpPr>
        <p:spPr>
          <a:xfrm>
            <a:off x="6702831" y="2335512"/>
            <a:ext cx="2509187" cy="12538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Verkoopkanalen</a:t>
            </a:r>
          </a:p>
          <a:p>
            <a:pPr algn="ctr"/>
            <a:r>
              <a:rPr lang="nl-NL" dirty="0"/>
              <a:t>Prijsstelling</a:t>
            </a:r>
          </a:p>
          <a:p>
            <a:pPr algn="ctr"/>
            <a:r>
              <a:rPr lang="nl-NL" dirty="0"/>
              <a:t>Advertising</a:t>
            </a:r>
          </a:p>
          <a:p>
            <a:pPr algn="ctr"/>
            <a:endParaRPr lang="nl-NL" dirty="0"/>
          </a:p>
        </p:txBody>
      </p:sp>
      <p:sp>
        <p:nvSpPr>
          <p:cNvPr id="13" name="Tekstvak 12">
            <a:extLst>
              <a:ext uri="{FF2B5EF4-FFF2-40B4-BE49-F238E27FC236}">
                <a16:creationId xmlns:a16="http://schemas.microsoft.com/office/drawing/2014/main" id="{BA05FA1C-914F-5E4D-9B2E-EB350C8DEC8D}"/>
              </a:ext>
            </a:extLst>
          </p:cNvPr>
          <p:cNvSpPr txBox="1"/>
          <p:nvPr/>
        </p:nvSpPr>
        <p:spPr>
          <a:xfrm>
            <a:off x="6686550" y="1832670"/>
            <a:ext cx="2246705" cy="369332"/>
          </a:xfrm>
          <a:prstGeom prst="rect">
            <a:avLst/>
          </a:prstGeom>
          <a:noFill/>
        </p:spPr>
        <p:txBody>
          <a:bodyPr wrap="none" rtlCol="0">
            <a:spAutoFit/>
          </a:bodyPr>
          <a:lstStyle/>
          <a:p>
            <a:r>
              <a:rPr lang="nl-NL" dirty="0"/>
              <a:t>Marketing en verkoop</a:t>
            </a:r>
          </a:p>
        </p:txBody>
      </p:sp>
      <p:sp>
        <p:nvSpPr>
          <p:cNvPr id="14" name="Ring 13">
            <a:extLst>
              <a:ext uri="{FF2B5EF4-FFF2-40B4-BE49-F238E27FC236}">
                <a16:creationId xmlns:a16="http://schemas.microsoft.com/office/drawing/2014/main" id="{F85E772C-B4EF-8242-AEC9-E9FD2FC93832}"/>
              </a:ext>
            </a:extLst>
          </p:cNvPr>
          <p:cNvSpPr/>
          <p:nvPr/>
        </p:nvSpPr>
        <p:spPr>
          <a:xfrm>
            <a:off x="385761" y="1368765"/>
            <a:ext cx="11677651" cy="4802187"/>
          </a:xfrm>
          <a:prstGeom prst="donut">
            <a:avLst>
              <a:gd name="adj" fmla="val 8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5" name="Tekstvak 14">
            <a:extLst>
              <a:ext uri="{FF2B5EF4-FFF2-40B4-BE49-F238E27FC236}">
                <a16:creationId xmlns:a16="http://schemas.microsoft.com/office/drawing/2014/main" id="{C6340F66-665E-6D49-9475-FBD645597783}"/>
              </a:ext>
            </a:extLst>
          </p:cNvPr>
          <p:cNvSpPr txBox="1"/>
          <p:nvPr/>
        </p:nvSpPr>
        <p:spPr>
          <a:xfrm>
            <a:off x="5249499" y="1349362"/>
            <a:ext cx="2714625" cy="461665"/>
          </a:xfrm>
          <a:prstGeom prst="rect">
            <a:avLst/>
          </a:prstGeom>
          <a:noFill/>
        </p:spPr>
        <p:txBody>
          <a:bodyPr wrap="square" rtlCol="0">
            <a:spAutoFit/>
          </a:bodyPr>
          <a:lstStyle/>
          <a:p>
            <a:r>
              <a:rPr lang="nl-NL" sz="2400" dirty="0">
                <a:solidFill>
                  <a:schemeClr val="accent4"/>
                </a:solidFill>
              </a:rPr>
              <a:t>Organisatie</a:t>
            </a:r>
          </a:p>
        </p:txBody>
      </p:sp>
      <p:sp>
        <p:nvSpPr>
          <p:cNvPr id="16" name="Tekstvak 15">
            <a:extLst>
              <a:ext uri="{FF2B5EF4-FFF2-40B4-BE49-F238E27FC236}">
                <a16:creationId xmlns:a16="http://schemas.microsoft.com/office/drawing/2014/main" id="{75701461-F972-854F-B0BC-75DD135BFA4D}"/>
              </a:ext>
            </a:extLst>
          </p:cNvPr>
          <p:cNvSpPr txBox="1"/>
          <p:nvPr/>
        </p:nvSpPr>
        <p:spPr>
          <a:xfrm rot="649007">
            <a:off x="2300169" y="5442818"/>
            <a:ext cx="2660766" cy="461665"/>
          </a:xfrm>
          <a:prstGeom prst="rect">
            <a:avLst/>
          </a:prstGeom>
          <a:noFill/>
        </p:spPr>
        <p:txBody>
          <a:bodyPr wrap="square" rtlCol="0">
            <a:spAutoFit/>
          </a:bodyPr>
          <a:lstStyle/>
          <a:p>
            <a:r>
              <a:rPr lang="nl-NL" sz="2400" dirty="0">
                <a:solidFill>
                  <a:schemeClr val="accent4"/>
                </a:solidFill>
              </a:rPr>
              <a:t>Mensen</a:t>
            </a:r>
          </a:p>
        </p:txBody>
      </p:sp>
      <p:sp>
        <p:nvSpPr>
          <p:cNvPr id="17" name="Tekstvak 16">
            <a:extLst>
              <a:ext uri="{FF2B5EF4-FFF2-40B4-BE49-F238E27FC236}">
                <a16:creationId xmlns:a16="http://schemas.microsoft.com/office/drawing/2014/main" id="{A62D62EB-C43D-384F-9830-B369CD1B8EB9}"/>
              </a:ext>
            </a:extLst>
          </p:cNvPr>
          <p:cNvSpPr txBox="1"/>
          <p:nvPr/>
        </p:nvSpPr>
        <p:spPr>
          <a:xfrm rot="21062684">
            <a:off x="7973986" y="5404469"/>
            <a:ext cx="2714625" cy="461665"/>
          </a:xfrm>
          <a:prstGeom prst="rect">
            <a:avLst/>
          </a:prstGeom>
          <a:noFill/>
        </p:spPr>
        <p:txBody>
          <a:bodyPr wrap="square" rtlCol="0">
            <a:spAutoFit/>
          </a:bodyPr>
          <a:lstStyle/>
          <a:p>
            <a:r>
              <a:rPr lang="nl-NL" sz="2400" dirty="0">
                <a:solidFill>
                  <a:schemeClr val="accent4"/>
                </a:solidFill>
              </a:rPr>
              <a:t>Middelen</a:t>
            </a:r>
          </a:p>
        </p:txBody>
      </p:sp>
      <p:sp>
        <p:nvSpPr>
          <p:cNvPr id="18" name="Gestreepte pijl rechts 17">
            <a:extLst>
              <a:ext uri="{FF2B5EF4-FFF2-40B4-BE49-F238E27FC236}">
                <a16:creationId xmlns:a16="http://schemas.microsoft.com/office/drawing/2014/main" id="{178CC737-1F56-6542-A17D-03104A64B36F}"/>
              </a:ext>
            </a:extLst>
          </p:cNvPr>
          <p:cNvSpPr/>
          <p:nvPr/>
        </p:nvSpPr>
        <p:spPr>
          <a:xfrm>
            <a:off x="2280486" y="6170952"/>
            <a:ext cx="8949489" cy="529886"/>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Kosten, investeringen, liquiditeit, financiering</a:t>
            </a:r>
          </a:p>
        </p:txBody>
      </p:sp>
      <p:sp>
        <p:nvSpPr>
          <p:cNvPr id="19" name="Tekstvak 18">
            <a:extLst>
              <a:ext uri="{FF2B5EF4-FFF2-40B4-BE49-F238E27FC236}">
                <a16:creationId xmlns:a16="http://schemas.microsoft.com/office/drawing/2014/main" id="{0F1EC1AF-B022-0F4D-9272-5BCBF3E22327}"/>
              </a:ext>
            </a:extLst>
          </p:cNvPr>
          <p:cNvSpPr txBox="1"/>
          <p:nvPr/>
        </p:nvSpPr>
        <p:spPr>
          <a:xfrm>
            <a:off x="842272" y="6276937"/>
            <a:ext cx="1438214" cy="369332"/>
          </a:xfrm>
          <a:prstGeom prst="rect">
            <a:avLst/>
          </a:prstGeom>
          <a:noFill/>
        </p:spPr>
        <p:txBody>
          <a:bodyPr wrap="none" rtlCol="0">
            <a:spAutoFit/>
          </a:bodyPr>
          <a:lstStyle/>
          <a:p>
            <a:r>
              <a:rPr lang="nl-NL" dirty="0"/>
              <a:t>Haalbaarheid</a:t>
            </a:r>
          </a:p>
        </p:txBody>
      </p:sp>
    </p:spTree>
    <p:extLst>
      <p:ext uri="{BB962C8B-B14F-4D97-AF65-F5344CB8AC3E}">
        <p14:creationId xmlns:p14="http://schemas.microsoft.com/office/powerpoint/2010/main" val="1410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downLeft)">
                                      <p:cBhvr>
                                        <p:cTn id="35" dur="500"/>
                                        <p:tgtEl>
                                          <p:spTgt spid="10"/>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9" presetClass="entr" presetSubtype="1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0" fill="hold"/>
                                        <p:tgtEl>
                                          <p:spTgt spid="19"/>
                                        </p:tgtEl>
                                        <p:attrNameLst>
                                          <p:attrName>ppt_w</p:attrName>
                                        </p:attrNameLst>
                                      </p:cBhvr>
                                      <p:tavLst>
                                        <p:tav tm="0" fmla="#ppt_w*sin(2.5*pi*$)">
                                          <p:val>
                                            <p:fltVal val="0"/>
                                          </p:val>
                                        </p:tav>
                                        <p:tav tm="100000">
                                          <p:val>
                                            <p:fltVal val="1"/>
                                          </p:val>
                                        </p:tav>
                                      </p:tavLst>
                                    </p:anim>
                                    <p:anim calcmode="lin" valueType="num">
                                      <p:cBhvr>
                                        <p:cTn id="54" dur="5000" fill="hold"/>
                                        <p:tgtEl>
                                          <p:spTgt spid="19"/>
                                        </p:tgtEl>
                                        <p:attrNameLst>
                                          <p:attrName>ppt_h</p:attrName>
                                        </p:attrNameLst>
                                      </p:cBhvr>
                                      <p:tavLst>
                                        <p:tav tm="0">
                                          <p:val>
                                            <p:strVal val="#ppt_h"/>
                                          </p:val>
                                        </p:tav>
                                        <p:tav tm="100000">
                                          <p:val>
                                            <p:strVal val="#ppt_h"/>
                                          </p:val>
                                        </p:tav>
                                      </p:tavLst>
                                    </p:anim>
                                  </p:childTnLst>
                                </p:cTn>
                              </p:par>
                              <p:par>
                                <p:cTn id="55" presetID="19" presetClass="entr" presetSubtype="1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0" fill="hold"/>
                                        <p:tgtEl>
                                          <p:spTgt spid="18"/>
                                        </p:tgtEl>
                                        <p:attrNameLst>
                                          <p:attrName>ppt_w</p:attrName>
                                        </p:attrNameLst>
                                      </p:cBhvr>
                                      <p:tavLst>
                                        <p:tav tm="0" fmla="#ppt_w*sin(2.5*pi*$)">
                                          <p:val>
                                            <p:fltVal val="0"/>
                                          </p:val>
                                        </p:tav>
                                        <p:tav tm="100000">
                                          <p:val>
                                            <p:fltVal val="1"/>
                                          </p:val>
                                        </p:tav>
                                      </p:tavLst>
                                    </p:anim>
                                    <p:anim calcmode="lin" valueType="num">
                                      <p:cBhvr>
                                        <p:cTn id="5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animBg="1"/>
      <p:bldP spid="11" grpId="0"/>
      <p:bldP spid="12" grpId="0" animBg="1"/>
      <p:bldP spid="13" grpId="0"/>
      <p:bldP spid="14" grpId="0" animBg="1"/>
      <p:bldP spid="15" grpId="0"/>
      <p:bldP spid="16" grpId="0"/>
      <p:bldP spid="17" grpId="0"/>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C3D2D-976F-0347-802F-0689FDAB3A0C}"/>
              </a:ext>
            </a:extLst>
          </p:cNvPr>
          <p:cNvSpPr>
            <a:spLocks noGrp="1"/>
          </p:cNvSpPr>
          <p:nvPr>
            <p:ph type="title"/>
          </p:nvPr>
        </p:nvSpPr>
        <p:spPr/>
        <p:txBody>
          <a:bodyPr/>
          <a:lstStyle/>
          <a:p>
            <a:endParaRPr lang="nl-NL"/>
          </a:p>
        </p:txBody>
      </p:sp>
      <p:sp>
        <p:nvSpPr>
          <p:cNvPr id="9" name="Tijdelijke aanduiding voor inhoud 8">
            <a:extLst>
              <a:ext uri="{FF2B5EF4-FFF2-40B4-BE49-F238E27FC236}">
                <a16:creationId xmlns:a16="http://schemas.microsoft.com/office/drawing/2014/main" id="{CC033496-8C27-CA42-BF1B-94FEE620E637}"/>
              </a:ext>
            </a:extLst>
          </p:cNvPr>
          <p:cNvSpPr>
            <a:spLocks noGrp="1"/>
          </p:cNvSpPr>
          <p:nvPr>
            <p:ph idx="1"/>
          </p:nvPr>
        </p:nvSpPr>
        <p:spPr/>
        <p:txBody>
          <a:bodyPr/>
          <a:lstStyle/>
          <a:p>
            <a:endParaRPr lang="nl-NL"/>
          </a:p>
        </p:txBody>
      </p:sp>
      <p:pic>
        <p:nvPicPr>
          <p:cNvPr id="10" name="Afbeelding 9">
            <a:extLst>
              <a:ext uri="{FF2B5EF4-FFF2-40B4-BE49-F238E27FC236}">
                <a16:creationId xmlns:a16="http://schemas.microsoft.com/office/drawing/2014/main" id="{B9BC38E4-6A40-334C-8B63-9015E7A6C13F}"/>
              </a:ext>
            </a:extLst>
          </p:cNvPr>
          <p:cNvPicPr>
            <a:picLocks noChangeAspect="1"/>
          </p:cNvPicPr>
          <p:nvPr/>
        </p:nvPicPr>
        <p:blipFill>
          <a:blip r:embed="rId2"/>
          <a:stretch>
            <a:fillRect/>
          </a:stretch>
        </p:blipFill>
        <p:spPr>
          <a:xfrm>
            <a:off x="646771" y="8390"/>
            <a:ext cx="10911824" cy="6849609"/>
          </a:xfrm>
          <a:prstGeom prst="rect">
            <a:avLst/>
          </a:prstGeom>
        </p:spPr>
      </p:pic>
    </p:spTree>
    <p:extLst>
      <p:ext uri="{BB962C8B-B14F-4D97-AF65-F5344CB8AC3E}">
        <p14:creationId xmlns:p14="http://schemas.microsoft.com/office/powerpoint/2010/main" val="493336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87C9F-F41F-DC4E-9111-83E526B20AD2}"/>
              </a:ext>
            </a:extLst>
          </p:cNvPr>
          <p:cNvSpPr>
            <a:spLocks noGrp="1"/>
          </p:cNvSpPr>
          <p:nvPr>
            <p:ph type="title"/>
          </p:nvPr>
        </p:nvSpPr>
        <p:spPr/>
        <p:txBody>
          <a:bodyPr/>
          <a:lstStyle/>
          <a:p>
            <a:r>
              <a:rPr lang="nl-NL" dirty="0"/>
              <a:t>Voorbeelden Canvas</a:t>
            </a:r>
          </a:p>
        </p:txBody>
      </p:sp>
      <p:pic>
        <p:nvPicPr>
          <p:cNvPr id="6" name="Onlinemedia 5" descr="Alex Osterwalder: 'Business Model Canvas of Nespresso'">
            <a:hlinkClick r:id="" action="ppaction://media"/>
            <a:extLst>
              <a:ext uri="{FF2B5EF4-FFF2-40B4-BE49-F238E27FC236}">
                <a16:creationId xmlns:a16="http://schemas.microsoft.com/office/drawing/2014/main" id="{C4DD2CD2-E6DF-8049-8088-5C9F7A87EA4A}"/>
              </a:ext>
            </a:extLst>
          </p:cNvPr>
          <p:cNvPicPr>
            <a:picLocks noRot="1" noChangeAspect="1"/>
          </p:cNvPicPr>
          <p:nvPr>
            <a:videoFile r:link="rId1"/>
          </p:nvPr>
        </p:nvPicPr>
        <p:blipFill>
          <a:blip r:embed="rId4"/>
          <a:stretch>
            <a:fillRect/>
          </a:stretch>
        </p:blipFill>
        <p:spPr>
          <a:xfrm>
            <a:off x="5523722" y="706794"/>
            <a:ext cx="3750907" cy="2109885"/>
          </a:xfrm>
          <a:prstGeom prst="rect">
            <a:avLst/>
          </a:prstGeom>
        </p:spPr>
      </p:pic>
      <p:sp>
        <p:nvSpPr>
          <p:cNvPr id="8" name="Tekstvak 7">
            <a:extLst>
              <a:ext uri="{FF2B5EF4-FFF2-40B4-BE49-F238E27FC236}">
                <a16:creationId xmlns:a16="http://schemas.microsoft.com/office/drawing/2014/main" id="{6D5C7ED3-C11D-024C-BF06-C024C1621F03}"/>
              </a:ext>
            </a:extLst>
          </p:cNvPr>
          <p:cNvSpPr txBox="1"/>
          <p:nvPr/>
        </p:nvSpPr>
        <p:spPr>
          <a:xfrm>
            <a:off x="449170" y="4180114"/>
            <a:ext cx="3118098" cy="646331"/>
          </a:xfrm>
          <a:prstGeom prst="rect">
            <a:avLst/>
          </a:prstGeom>
          <a:noFill/>
        </p:spPr>
        <p:txBody>
          <a:bodyPr wrap="none" rtlCol="0">
            <a:spAutoFit/>
          </a:bodyPr>
          <a:lstStyle/>
          <a:p>
            <a:r>
              <a:rPr lang="nl-NL" dirty="0" err="1"/>
              <a:t>https</a:t>
            </a:r>
            <a:r>
              <a:rPr lang="nl-NL" dirty="0"/>
              <a:t>://</a:t>
            </a:r>
            <a:r>
              <a:rPr lang="nl-NL" dirty="0" err="1"/>
              <a:t>youtu.be</a:t>
            </a:r>
            <a:r>
              <a:rPr lang="nl-NL" dirty="0"/>
              <a:t>/</a:t>
            </a:r>
            <a:r>
              <a:rPr lang="nl-NL" dirty="0" err="1"/>
              <a:t>dhQh-tryXOg</a:t>
            </a:r>
            <a:r>
              <a:rPr lang="nl-NL" dirty="0"/>
              <a:t> </a:t>
            </a:r>
          </a:p>
          <a:p>
            <a:endParaRPr lang="nl-NL" dirty="0"/>
          </a:p>
        </p:txBody>
      </p:sp>
      <p:sp>
        <p:nvSpPr>
          <p:cNvPr id="11" name="Tekstvak 10">
            <a:extLst>
              <a:ext uri="{FF2B5EF4-FFF2-40B4-BE49-F238E27FC236}">
                <a16:creationId xmlns:a16="http://schemas.microsoft.com/office/drawing/2014/main" id="{DAC72FD2-3E88-A14E-98DA-A54544312017}"/>
              </a:ext>
            </a:extLst>
          </p:cNvPr>
          <p:cNvSpPr txBox="1"/>
          <p:nvPr/>
        </p:nvSpPr>
        <p:spPr>
          <a:xfrm>
            <a:off x="597160" y="3244334"/>
            <a:ext cx="2970108" cy="369332"/>
          </a:xfrm>
          <a:prstGeom prst="rect">
            <a:avLst/>
          </a:prstGeom>
          <a:noFill/>
        </p:spPr>
        <p:txBody>
          <a:bodyPr wrap="none" rtlCol="0">
            <a:spAutoFit/>
          </a:bodyPr>
          <a:lstStyle/>
          <a:p>
            <a:r>
              <a:rPr lang="nl-NL" dirty="0" err="1"/>
              <a:t>https</a:t>
            </a:r>
            <a:r>
              <a:rPr lang="nl-NL" dirty="0"/>
              <a:t>://</a:t>
            </a:r>
            <a:r>
              <a:rPr lang="nl-NL" dirty="0" err="1"/>
              <a:t>youtu.be</a:t>
            </a:r>
            <a:r>
              <a:rPr lang="nl-NL" dirty="0"/>
              <a:t>/13ZItq8r_g0</a:t>
            </a:r>
          </a:p>
        </p:txBody>
      </p:sp>
      <p:pic>
        <p:nvPicPr>
          <p:cNvPr id="12" name="Onlinemedia 11" descr="Zara Business Model">
            <a:hlinkClick r:id="" action="ppaction://media"/>
            <a:extLst>
              <a:ext uri="{FF2B5EF4-FFF2-40B4-BE49-F238E27FC236}">
                <a16:creationId xmlns:a16="http://schemas.microsoft.com/office/drawing/2014/main" id="{00C42E09-6EEF-FE4F-B0C7-7DC23199BD74}"/>
              </a:ext>
            </a:extLst>
          </p:cNvPr>
          <p:cNvPicPr>
            <a:picLocks noRot="1" noChangeAspect="1"/>
          </p:cNvPicPr>
          <p:nvPr>
            <a:videoFile r:link="rId2"/>
          </p:nvPr>
        </p:nvPicPr>
        <p:blipFill>
          <a:blip r:embed="rId5"/>
          <a:stretch>
            <a:fillRect/>
          </a:stretch>
        </p:blipFill>
        <p:spPr>
          <a:xfrm>
            <a:off x="5523722" y="3175457"/>
            <a:ext cx="3750907" cy="2109885"/>
          </a:xfrm>
          <a:prstGeom prst="rect">
            <a:avLst/>
          </a:prstGeom>
        </p:spPr>
      </p:pic>
    </p:spTree>
    <p:extLst>
      <p:ext uri="{BB962C8B-B14F-4D97-AF65-F5344CB8AC3E}">
        <p14:creationId xmlns:p14="http://schemas.microsoft.com/office/powerpoint/2010/main" val="9767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E3B24-8AAE-514C-B8BC-6ACBE14826FC}"/>
              </a:ext>
            </a:extLst>
          </p:cNvPr>
          <p:cNvSpPr>
            <a:spLocks noGrp="1"/>
          </p:cNvSpPr>
          <p:nvPr>
            <p:ph type="title"/>
          </p:nvPr>
        </p:nvSpPr>
        <p:spPr/>
        <p:txBody>
          <a:bodyPr/>
          <a:lstStyle/>
          <a:p>
            <a:endParaRPr lang="nl-NL"/>
          </a:p>
        </p:txBody>
      </p:sp>
      <p:pic>
        <p:nvPicPr>
          <p:cNvPr id="4" name="Afbeelding" descr="Afbeelding">
            <a:extLst>
              <a:ext uri="{FF2B5EF4-FFF2-40B4-BE49-F238E27FC236}">
                <a16:creationId xmlns:a16="http://schemas.microsoft.com/office/drawing/2014/main" id="{2102389A-A3E0-E948-A7F2-4CC26928185E}"/>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7" name="Tijdelijke aanduiding voor inhoud 6">
            <a:extLst>
              <a:ext uri="{FF2B5EF4-FFF2-40B4-BE49-F238E27FC236}">
                <a16:creationId xmlns:a16="http://schemas.microsoft.com/office/drawing/2014/main" id="{91746F55-8AF2-3E4E-B4B3-B3C248DDFEF9}"/>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40324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35" y="939114"/>
            <a:ext cx="11257005" cy="593124"/>
          </a:xfrm>
        </p:spPr>
        <p:txBody>
          <a:bodyPr>
            <a:normAutofit fontScale="90000"/>
          </a:bodyPr>
          <a:lstStyle/>
          <a:p>
            <a:r>
              <a:rPr lang="en-US" sz="5400" b="1" dirty="0" err="1">
                <a:solidFill>
                  <a:srgbClr val="FF0000"/>
                </a:solidFill>
              </a:rPr>
              <a:t>Voorbeeld</a:t>
            </a:r>
            <a:r>
              <a:rPr lang="en-US" sz="5400" b="1" dirty="0">
                <a:solidFill>
                  <a:srgbClr val="FF0000"/>
                </a:solidFill>
              </a:rPr>
              <a:t> </a:t>
            </a:r>
            <a:r>
              <a:rPr lang="en-US" sz="5400" b="1" dirty="0" err="1">
                <a:solidFill>
                  <a:srgbClr val="FF0000"/>
                </a:solidFill>
              </a:rPr>
              <a:t>facebook</a:t>
            </a:r>
            <a:endParaRPr lang="nl-NL" sz="5400" b="1" dirty="0">
              <a:solidFill>
                <a:srgbClr val="FF0000"/>
              </a:solidFill>
            </a:endParaRPr>
          </a:p>
        </p:txBody>
      </p:sp>
      <p:sp>
        <p:nvSpPr>
          <p:cNvPr id="3" name="Subtitle 2"/>
          <p:cNvSpPr>
            <a:spLocks noGrp="1"/>
          </p:cNvSpPr>
          <p:nvPr>
            <p:ph type="subTitle" idx="1"/>
          </p:nvPr>
        </p:nvSpPr>
        <p:spPr>
          <a:xfrm>
            <a:off x="568411" y="1915297"/>
            <a:ext cx="10935729" cy="4670854"/>
          </a:xfrm>
        </p:spPr>
        <p:txBody>
          <a:bodyPr/>
          <a:lstStyle/>
          <a:p>
            <a:endParaRPr lang="nl-NL" dirty="0"/>
          </a:p>
        </p:txBody>
      </p:sp>
      <p:graphicFrame>
        <p:nvGraphicFramePr>
          <p:cNvPr id="4" name="Table 3"/>
          <p:cNvGraphicFramePr>
            <a:graphicFrameLocks noGrp="1"/>
          </p:cNvGraphicFramePr>
          <p:nvPr/>
        </p:nvGraphicFramePr>
        <p:xfrm>
          <a:off x="761998" y="1532238"/>
          <a:ext cx="11430002" cy="5436972"/>
        </p:xfrm>
        <a:graphic>
          <a:graphicData uri="http://schemas.openxmlformats.org/drawingml/2006/table">
            <a:tbl>
              <a:tblPr firstRow="1" firstCol="1" bandRow="1">
                <a:tableStyleId>{5C22544A-7EE6-4342-B048-85BDC9FD1C3A}</a:tableStyleId>
              </a:tblPr>
              <a:tblGrid>
                <a:gridCol w="2286001">
                  <a:extLst>
                    <a:ext uri="{9D8B030D-6E8A-4147-A177-3AD203B41FA5}">
                      <a16:colId xmlns:a16="http://schemas.microsoft.com/office/drawing/2014/main" val="20000"/>
                    </a:ext>
                  </a:extLst>
                </a:gridCol>
                <a:gridCol w="2261286">
                  <a:extLst>
                    <a:ext uri="{9D8B030D-6E8A-4147-A177-3AD203B41FA5}">
                      <a16:colId xmlns:a16="http://schemas.microsoft.com/office/drawing/2014/main" val="20001"/>
                    </a:ext>
                  </a:extLst>
                </a:gridCol>
                <a:gridCol w="1149435">
                  <a:extLst>
                    <a:ext uri="{9D8B030D-6E8A-4147-A177-3AD203B41FA5}">
                      <a16:colId xmlns:a16="http://schemas.microsoft.com/office/drawing/2014/main" val="20002"/>
                    </a:ext>
                  </a:extLst>
                </a:gridCol>
                <a:gridCol w="1012998">
                  <a:extLst>
                    <a:ext uri="{9D8B030D-6E8A-4147-A177-3AD203B41FA5}">
                      <a16:colId xmlns:a16="http://schemas.microsoft.com/office/drawing/2014/main" val="20003"/>
                    </a:ext>
                  </a:extLst>
                </a:gridCol>
                <a:gridCol w="2619632">
                  <a:extLst>
                    <a:ext uri="{9D8B030D-6E8A-4147-A177-3AD203B41FA5}">
                      <a16:colId xmlns:a16="http://schemas.microsoft.com/office/drawing/2014/main" val="20004"/>
                    </a:ext>
                  </a:extLst>
                </a:gridCol>
                <a:gridCol w="2100650">
                  <a:extLst>
                    <a:ext uri="{9D8B030D-6E8A-4147-A177-3AD203B41FA5}">
                      <a16:colId xmlns:a16="http://schemas.microsoft.com/office/drawing/2014/main" val="20005"/>
                    </a:ext>
                  </a:extLst>
                </a:gridCol>
              </a:tblGrid>
              <a:tr h="2474217">
                <a:tc rowSpan="2">
                  <a:txBody>
                    <a:bodyPr/>
                    <a:lstStyle/>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endParaRPr lang="nl-NL" sz="2000" b="1" dirty="0">
                        <a:solidFill>
                          <a:schemeClr val="tx1"/>
                        </a:solidFill>
                        <a:effectLst/>
                        <a:latin typeface="+mn-lt"/>
                      </a:endParaRPr>
                    </a:p>
                    <a:p>
                      <a:pPr marL="0" marR="0" algn="ctr">
                        <a:spcBef>
                          <a:spcPts val="0"/>
                        </a:spcBef>
                        <a:spcAft>
                          <a:spcPts val="0"/>
                        </a:spcAft>
                      </a:pPr>
                      <a:endParaRPr lang="nl-NL" sz="2000" b="1" dirty="0">
                        <a:solidFill>
                          <a:schemeClr val="tx1"/>
                        </a:solidFill>
                        <a:effectLst/>
                        <a:latin typeface="+mn-lt"/>
                      </a:endParaRPr>
                    </a:p>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r>
                        <a:rPr lang="en-US" sz="2000" b="1" dirty="0">
                          <a:solidFill>
                            <a:schemeClr val="tx1"/>
                          </a:solidFill>
                          <a:effectLst/>
                          <a:latin typeface="+mn-lt"/>
                          <a:ea typeface="Times New Roman" panose="02020603050405020304" pitchFamily="18" charset="0"/>
                        </a:rPr>
                        <a:t>Providers</a:t>
                      </a:r>
                      <a:endParaRPr lang="nl-NL" sz="2000" b="1" dirty="0">
                        <a:solidFill>
                          <a:schemeClr val="tx1"/>
                        </a:solidFill>
                        <a:effectLst/>
                        <a:latin typeface="+mn-lt"/>
                        <a:ea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ctr">
                        <a:spcBef>
                          <a:spcPts val="0"/>
                        </a:spcBef>
                        <a:spcAft>
                          <a:spcPts val="0"/>
                        </a:spcAft>
                      </a:pPr>
                      <a:endParaRPr lang="nl-NL" sz="2000" b="1" dirty="0">
                        <a:solidFill>
                          <a:schemeClr val="tx1"/>
                        </a:solidFill>
                        <a:effectLst/>
                        <a:latin typeface="+mn-lt"/>
                      </a:endParaRPr>
                    </a:p>
                    <a:p>
                      <a:pPr marL="0" marR="0" algn="ctr">
                        <a:spcBef>
                          <a:spcPts val="0"/>
                        </a:spcBef>
                        <a:spcAft>
                          <a:spcPts val="0"/>
                        </a:spcAft>
                      </a:pPr>
                      <a:r>
                        <a:rPr lang="en-US" sz="2000" b="1" dirty="0" err="1">
                          <a:solidFill>
                            <a:schemeClr val="tx1"/>
                          </a:solidFill>
                          <a:effectLst/>
                          <a:latin typeface="+mn-lt"/>
                        </a:rPr>
                        <a:t>Ontwerpen</a:t>
                      </a:r>
                      <a:r>
                        <a:rPr lang="en-US" sz="2000" b="1" baseline="0" dirty="0">
                          <a:solidFill>
                            <a:schemeClr val="tx1"/>
                          </a:solidFill>
                          <a:effectLst/>
                          <a:latin typeface="+mn-lt"/>
                        </a:rPr>
                        <a:t> </a:t>
                      </a:r>
                      <a:r>
                        <a:rPr lang="en-US" sz="2000" b="1" baseline="0" dirty="0" err="1">
                          <a:solidFill>
                            <a:schemeClr val="tx1"/>
                          </a:solidFill>
                          <a:effectLst/>
                          <a:latin typeface="+mn-lt"/>
                        </a:rPr>
                        <a:t>en</a:t>
                      </a:r>
                      <a:r>
                        <a:rPr lang="en-US" sz="2000" b="1" baseline="0" dirty="0">
                          <a:solidFill>
                            <a:schemeClr val="tx1"/>
                          </a:solidFill>
                          <a:effectLst/>
                          <a:latin typeface="+mn-lt"/>
                        </a:rPr>
                        <a:t> </a:t>
                      </a:r>
                      <a:r>
                        <a:rPr lang="en-US" sz="2000" b="1" baseline="0" dirty="0" err="1">
                          <a:solidFill>
                            <a:schemeClr val="tx1"/>
                          </a:solidFill>
                          <a:effectLst/>
                          <a:latin typeface="+mn-lt"/>
                        </a:rPr>
                        <a:t>onderhouden</a:t>
                      </a:r>
                      <a:r>
                        <a:rPr lang="en-US" sz="2000" b="1" baseline="0" dirty="0">
                          <a:solidFill>
                            <a:schemeClr val="tx1"/>
                          </a:solidFill>
                          <a:effectLst/>
                          <a:latin typeface="+mn-lt"/>
                        </a:rPr>
                        <a:t> van </a:t>
                      </a:r>
                      <a:r>
                        <a:rPr lang="en-US" sz="2000" b="1" baseline="0" dirty="0" err="1">
                          <a:solidFill>
                            <a:schemeClr val="tx1"/>
                          </a:solidFill>
                          <a:effectLst/>
                          <a:latin typeface="+mn-lt"/>
                        </a:rPr>
                        <a:t>een</a:t>
                      </a:r>
                      <a:r>
                        <a:rPr lang="en-US" sz="2000" b="1" baseline="0" dirty="0">
                          <a:solidFill>
                            <a:schemeClr val="tx1"/>
                          </a:solidFill>
                          <a:effectLst/>
                          <a:latin typeface="+mn-lt"/>
                        </a:rPr>
                        <a:t> </a:t>
                      </a:r>
                      <a:r>
                        <a:rPr lang="en-US" sz="2000" b="1" baseline="0" dirty="0" err="1">
                          <a:solidFill>
                            <a:schemeClr val="tx1"/>
                          </a:solidFill>
                          <a:effectLst/>
                          <a:latin typeface="+mn-lt"/>
                        </a:rPr>
                        <a:t>veilig</a:t>
                      </a:r>
                      <a:r>
                        <a:rPr lang="en-US" sz="2000" b="1" baseline="0" dirty="0">
                          <a:solidFill>
                            <a:schemeClr val="tx1"/>
                          </a:solidFill>
                          <a:effectLst/>
                          <a:latin typeface="+mn-lt"/>
                        </a:rPr>
                        <a:t> </a:t>
                      </a:r>
                      <a:r>
                        <a:rPr lang="en-US" sz="2000" b="1" baseline="0" dirty="0" err="1">
                          <a:solidFill>
                            <a:schemeClr val="tx1"/>
                          </a:solidFill>
                          <a:effectLst/>
                          <a:latin typeface="+mn-lt"/>
                        </a:rPr>
                        <a:t>sociaal</a:t>
                      </a:r>
                      <a:r>
                        <a:rPr lang="en-US" sz="2000" b="1" baseline="0" dirty="0">
                          <a:solidFill>
                            <a:schemeClr val="tx1"/>
                          </a:solidFill>
                          <a:effectLst/>
                          <a:latin typeface="+mn-lt"/>
                        </a:rPr>
                        <a:t> </a:t>
                      </a:r>
                      <a:r>
                        <a:rPr lang="en-US" sz="2000" b="1" baseline="0" dirty="0" err="1">
                          <a:solidFill>
                            <a:schemeClr val="tx1"/>
                          </a:solidFill>
                          <a:effectLst/>
                          <a:latin typeface="+mn-lt"/>
                        </a:rPr>
                        <a:t>netwerk</a:t>
                      </a:r>
                      <a:endParaRPr lang="en-US" sz="2000" b="1" dirty="0">
                        <a:solidFill>
                          <a:schemeClr val="tx1"/>
                        </a:solidFill>
                        <a:effectLst/>
                        <a:latin typeface="+mn-lt"/>
                      </a:endParaRPr>
                    </a:p>
                  </a:txBody>
                  <a:tcPr marL="68580" marR="68580" marT="0" marB="0">
                    <a:solidFill>
                      <a:schemeClr val="accent2">
                        <a:lumMod val="40000"/>
                        <a:lumOff val="60000"/>
                      </a:schemeClr>
                    </a:solidFill>
                  </a:tcPr>
                </a:tc>
                <a:tc rowSpan="2" gridSpan="2">
                  <a:txBody>
                    <a:bodyPr/>
                    <a:lstStyle/>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endParaRPr lang="nl-NL" sz="2000" b="1" dirty="0">
                        <a:solidFill>
                          <a:schemeClr val="tx1"/>
                        </a:solidFill>
                        <a:effectLst/>
                        <a:latin typeface="+mn-lt"/>
                      </a:endParaRPr>
                    </a:p>
                    <a:p>
                      <a:pPr marL="0" marR="0" algn="ctr">
                        <a:spcBef>
                          <a:spcPts val="0"/>
                        </a:spcBef>
                        <a:spcAft>
                          <a:spcPts val="0"/>
                        </a:spcAft>
                      </a:pPr>
                      <a:r>
                        <a:rPr lang="en-US" sz="2000" b="1" dirty="0" err="1">
                          <a:solidFill>
                            <a:schemeClr val="tx1"/>
                          </a:solidFill>
                          <a:effectLst/>
                          <a:latin typeface="+mn-lt"/>
                        </a:rPr>
                        <a:t>Advertentieruimte</a:t>
                      </a:r>
                      <a:r>
                        <a:rPr lang="en-US" sz="2000" b="1" baseline="0" dirty="0">
                          <a:solidFill>
                            <a:schemeClr val="tx1"/>
                          </a:solidFill>
                          <a:effectLst/>
                          <a:latin typeface="+mn-lt"/>
                        </a:rPr>
                        <a:t> op </a:t>
                      </a:r>
                      <a:r>
                        <a:rPr lang="en-US" sz="2000" b="1" baseline="0" dirty="0" err="1">
                          <a:solidFill>
                            <a:schemeClr val="tx1"/>
                          </a:solidFill>
                          <a:effectLst/>
                          <a:latin typeface="+mn-lt"/>
                        </a:rPr>
                        <a:t>drukbezocht</a:t>
                      </a:r>
                      <a:r>
                        <a:rPr lang="en-US" sz="2000" b="1" baseline="0" dirty="0">
                          <a:solidFill>
                            <a:schemeClr val="tx1"/>
                          </a:solidFill>
                          <a:effectLst/>
                          <a:latin typeface="+mn-lt"/>
                        </a:rPr>
                        <a:t> </a:t>
                      </a:r>
                      <a:r>
                        <a:rPr lang="en-US" sz="2000" b="1" baseline="0" dirty="0" err="1">
                          <a:solidFill>
                            <a:schemeClr val="tx1"/>
                          </a:solidFill>
                          <a:effectLst/>
                          <a:latin typeface="+mn-lt"/>
                        </a:rPr>
                        <a:t>sociaal</a:t>
                      </a:r>
                      <a:r>
                        <a:rPr lang="en-US" sz="2000" b="1" baseline="0" dirty="0">
                          <a:solidFill>
                            <a:schemeClr val="tx1"/>
                          </a:solidFill>
                          <a:effectLst/>
                          <a:latin typeface="+mn-lt"/>
                        </a:rPr>
                        <a:t> </a:t>
                      </a:r>
                      <a:r>
                        <a:rPr lang="en-US" sz="2000" b="1" baseline="0" dirty="0" err="1">
                          <a:solidFill>
                            <a:schemeClr val="tx1"/>
                          </a:solidFill>
                          <a:effectLst/>
                          <a:latin typeface="+mn-lt"/>
                        </a:rPr>
                        <a:t>netwerk</a:t>
                      </a:r>
                      <a:endParaRPr lang="nl-NL" sz="2000" b="1" dirty="0">
                        <a:solidFill>
                          <a:schemeClr val="tx1"/>
                        </a:solidFill>
                        <a:effectLst/>
                        <a:latin typeface="+mn-lt"/>
                      </a:endParaRPr>
                    </a:p>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r>
                        <a:rPr lang="en-US" sz="2000" b="1" dirty="0">
                          <a:solidFill>
                            <a:schemeClr val="tx1"/>
                          </a:solidFill>
                          <a:effectLst/>
                          <a:latin typeface="+mn-lt"/>
                        </a:rPr>
                        <a:t>Gratis </a:t>
                      </a:r>
                      <a:r>
                        <a:rPr lang="en-US" sz="2000" b="1" dirty="0" err="1">
                          <a:solidFill>
                            <a:schemeClr val="tx1"/>
                          </a:solidFill>
                          <a:effectLst/>
                          <a:latin typeface="+mn-lt"/>
                        </a:rPr>
                        <a:t>sociaal</a:t>
                      </a:r>
                      <a:r>
                        <a:rPr lang="en-US" sz="2000" b="1" dirty="0">
                          <a:solidFill>
                            <a:schemeClr val="tx1"/>
                          </a:solidFill>
                          <a:effectLst/>
                          <a:latin typeface="+mn-lt"/>
                        </a:rPr>
                        <a:t> network</a:t>
                      </a:r>
                      <a:endParaRPr lang="nl-NL" sz="2000" b="1" dirty="0">
                        <a:solidFill>
                          <a:schemeClr val="tx1"/>
                        </a:solidFill>
                        <a:effectLst/>
                        <a:latin typeface="+mn-lt"/>
                      </a:endParaRPr>
                    </a:p>
                  </a:txBody>
                  <a:tcPr marL="68580" marR="68580" marT="0" marB="0">
                    <a:solidFill>
                      <a:schemeClr val="accent2">
                        <a:lumMod val="40000"/>
                        <a:lumOff val="60000"/>
                      </a:schemeClr>
                    </a:solidFill>
                  </a:tcPr>
                </a:tc>
                <a:tc rowSpan="2" hMerge="1">
                  <a:txBody>
                    <a:bodyPr/>
                    <a:lstStyle/>
                    <a:p>
                      <a:endParaRPr lang="nl-NL"/>
                    </a:p>
                  </a:txBody>
                  <a:tcPr/>
                </a:tc>
                <a:tc>
                  <a:txBody>
                    <a:bodyPr/>
                    <a:lstStyle/>
                    <a:p>
                      <a:pPr marL="0" marR="0" algn="ctr">
                        <a:spcBef>
                          <a:spcPts val="0"/>
                        </a:spcBef>
                        <a:spcAft>
                          <a:spcPts val="0"/>
                        </a:spcAft>
                      </a:pPr>
                      <a:endParaRPr lang="en-US" sz="2000" b="1" dirty="0">
                        <a:solidFill>
                          <a:schemeClr val="tx1"/>
                        </a:solidFill>
                        <a:effectLst/>
                        <a:latin typeface="+mn-lt"/>
                      </a:endParaRPr>
                    </a:p>
                    <a:p>
                      <a:pPr marL="0" marR="0" algn="ctr">
                        <a:spcBef>
                          <a:spcPts val="0"/>
                        </a:spcBef>
                        <a:spcAft>
                          <a:spcPts val="0"/>
                        </a:spcAft>
                      </a:pPr>
                      <a:endParaRPr lang="nl-NL" sz="2000" b="1" dirty="0">
                        <a:solidFill>
                          <a:schemeClr val="tx1"/>
                        </a:solidFill>
                        <a:effectLst/>
                        <a:latin typeface="+mn-lt"/>
                      </a:endParaRPr>
                    </a:p>
                    <a:p>
                      <a:pPr marL="0" marR="0" algn="ctr">
                        <a:spcBef>
                          <a:spcPts val="0"/>
                        </a:spcBef>
                        <a:spcAft>
                          <a:spcPts val="0"/>
                        </a:spcAft>
                      </a:pPr>
                      <a:r>
                        <a:rPr lang="en-US" sz="2000" b="1" dirty="0">
                          <a:solidFill>
                            <a:schemeClr val="tx1"/>
                          </a:solidFill>
                          <a:effectLst/>
                          <a:latin typeface="+mn-lt"/>
                        </a:rPr>
                        <a:t>Massa-</a:t>
                      </a:r>
                      <a:r>
                        <a:rPr lang="en-US" sz="2000" b="1" dirty="0" err="1">
                          <a:solidFill>
                            <a:schemeClr val="tx1"/>
                          </a:solidFill>
                          <a:effectLst/>
                          <a:latin typeface="+mn-lt"/>
                        </a:rPr>
                        <a:t>maatwerk</a:t>
                      </a:r>
                      <a:endParaRPr lang="en-US" sz="2000" b="1" dirty="0">
                        <a:solidFill>
                          <a:schemeClr val="tx1"/>
                        </a:solidFill>
                        <a:effectLst/>
                        <a:latin typeface="+mn-lt"/>
                      </a:endParaRPr>
                    </a:p>
                    <a:p>
                      <a:pPr marL="0" marR="0" algn="ctr">
                        <a:spcBef>
                          <a:spcPts val="0"/>
                        </a:spcBef>
                        <a:spcAft>
                          <a:spcPts val="0"/>
                        </a:spcAft>
                      </a:pPr>
                      <a:endParaRPr lang="nl-NL" sz="2000" b="1" dirty="0">
                        <a:solidFill>
                          <a:schemeClr val="tx1"/>
                        </a:solidFill>
                        <a:effectLst/>
                        <a:latin typeface="+mn-lt"/>
                      </a:endParaRPr>
                    </a:p>
                  </a:txBody>
                  <a:tcPr marL="68580" marR="68580" marT="0" marB="0">
                    <a:solidFill>
                      <a:schemeClr val="accent2">
                        <a:lumMod val="40000"/>
                        <a:lumOff val="60000"/>
                      </a:schemeClr>
                    </a:solidFill>
                  </a:tcPr>
                </a:tc>
                <a:tc rowSpan="2">
                  <a:txBody>
                    <a:bodyPr/>
                    <a:lstStyle/>
                    <a:p>
                      <a:pPr marL="0" marR="0" algn="ctr">
                        <a:spcBef>
                          <a:spcPts val="0"/>
                        </a:spcBef>
                        <a:spcAft>
                          <a:spcPts val="0"/>
                        </a:spcAft>
                      </a:pPr>
                      <a:r>
                        <a:rPr lang="nl-NL" sz="2000" dirty="0">
                          <a:solidFill>
                            <a:schemeClr val="tx1"/>
                          </a:solidFill>
                          <a:effectLst/>
                          <a:latin typeface="+mn-lt"/>
                        </a:rPr>
                        <a:t> </a:t>
                      </a:r>
                    </a:p>
                    <a:p>
                      <a:pPr marL="0" marR="0" algn="ctr">
                        <a:spcBef>
                          <a:spcPts val="0"/>
                        </a:spcBef>
                        <a:spcAft>
                          <a:spcPts val="0"/>
                        </a:spcAft>
                      </a:pPr>
                      <a:r>
                        <a:rPr lang="nl-NL" sz="2000" dirty="0">
                          <a:solidFill>
                            <a:schemeClr val="tx1"/>
                          </a:solidFill>
                          <a:effectLst/>
                          <a:latin typeface="+mn-lt"/>
                        </a:rPr>
                        <a:t> </a:t>
                      </a:r>
                    </a:p>
                    <a:p>
                      <a:pPr marL="0" marR="0" algn="ctr">
                        <a:spcBef>
                          <a:spcPts val="0"/>
                        </a:spcBef>
                        <a:spcAft>
                          <a:spcPts val="0"/>
                        </a:spcAft>
                      </a:pPr>
                      <a:r>
                        <a:rPr lang="nl-NL" sz="2000" dirty="0">
                          <a:solidFill>
                            <a:schemeClr val="tx1"/>
                          </a:solidFill>
                          <a:effectLst/>
                          <a:latin typeface="+mn-lt"/>
                        </a:rPr>
                        <a:t> </a:t>
                      </a:r>
                    </a:p>
                    <a:p>
                      <a:pPr marL="0" marR="0" algn="ctr">
                        <a:spcBef>
                          <a:spcPts val="0"/>
                        </a:spcBef>
                        <a:spcAft>
                          <a:spcPts val="0"/>
                        </a:spcAft>
                      </a:pPr>
                      <a:endParaRPr lang="nl-NL" sz="2000" dirty="0">
                        <a:solidFill>
                          <a:schemeClr val="tx1"/>
                        </a:solidFill>
                        <a:effectLst/>
                        <a:latin typeface="+mn-lt"/>
                      </a:endParaRPr>
                    </a:p>
                    <a:p>
                      <a:pPr marL="0" marR="0" algn="ctr">
                        <a:spcBef>
                          <a:spcPts val="0"/>
                        </a:spcBef>
                        <a:spcAft>
                          <a:spcPts val="0"/>
                        </a:spcAft>
                      </a:pPr>
                      <a:endParaRPr lang="nl-NL" sz="2000" dirty="0">
                        <a:solidFill>
                          <a:schemeClr val="tx1"/>
                        </a:solidFill>
                        <a:effectLst/>
                        <a:latin typeface="+mn-lt"/>
                      </a:endParaRPr>
                    </a:p>
                    <a:p>
                      <a:pPr marL="0" marR="0" algn="ctr">
                        <a:spcBef>
                          <a:spcPts val="0"/>
                        </a:spcBef>
                        <a:spcAft>
                          <a:spcPts val="0"/>
                        </a:spcAft>
                      </a:pPr>
                      <a:r>
                        <a:rPr lang="en-US" sz="2000" dirty="0" err="1">
                          <a:solidFill>
                            <a:schemeClr val="tx1"/>
                          </a:solidFill>
                          <a:effectLst/>
                          <a:latin typeface="+mn-lt"/>
                        </a:rPr>
                        <a:t>Adverteerders</a:t>
                      </a:r>
                      <a:endParaRPr lang="en-US" sz="2000" dirty="0">
                        <a:solidFill>
                          <a:schemeClr val="tx1"/>
                        </a:solidFill>
                        <a:effectLst/>
                        <a:latin typeface="+mn-lt"/>
                      </a:endParaRPr>
                    </a:p>
                    <a:p>
                      <a:pPr marL="0" marR="0" algn="ctr">
                        <a:spcBef>
                          <a:spcPts val="0"/>
                        </a:spcBef>
                        <a:spcAft>
                          <a:spcPts val="0"/>
                        </a:spcAft>
                      </a:pPr>
                      <a:endParaRPr lang="en-US" sz="2000" dirty="0">
                        <a:solidFill>
                          <a:schemeClr val="tx1"/>
                        </a:solidFill>
                        <a:effectLst/>
                        <a:latin typeface="+mn-lt"/>
                      </a:endParaRPr>
                    </a:p>
                    <a:p>
                      <a:pPr marL="0" marR="0" algn="ctr">
                        <a:spcBef>
                          <a:spcPts val="0"/>
                        </a:spcBef>
                        <a:spcAft>
                          <a:spcPts val="0"/>
                        </a:spcAft>
                      </a:pPr>
                      <a:r>
                        <a:rPr lang="en-US" sz="2000" dirty="0" err="1">
                          <a:solidFill>
                            <a:schemeClr val="tx1"/>
                          </a:solidFill>
                          <a:effectLst/>
                          <a:latin typeface="+mn-lt"/>
                        </a:rPr>
                        <a:t>Mondiaal</a:t>
                      </a:r>
                      <a:r>
                        <a:rPr lang="en-US" sz="2000" baseline="0" dirty="0">
                          <a:solidFill>
                            <a:schemeClr val="tx1"/>
                          </a:solidFill>
                          <a:effectLst/>
                          <a:latin typeface="+mn-lt"/>
                        </a:rPr>
                        <a:t> </a:t>
                      </a:r>
                      <a:r>
                        <a:rPr lang="en-US" sz="2000" baseline="0" dirty="0" err="1">
                          <a:solidFill>
                            <a:schemeClr val="tx1"/>
                          </a:solidFill>
                          <a:effectLst/>
                          <a:latin typeface="+mn-lt"/>
                        </a:rPr>
                        <a:t>webpubliek</a:t>
                      </a:r>
                      <a:endParaRPr lang="nl-NL" sz="2000" dirty="0">
                        <a:solidFill>
                          <a:schemeClr val="tx1"/>
                        </a:solidFill>
                        <a:effectLst/>
                        <a:latin typeface="+mn-lt"/>
                      </a:endParaRPr>
                    </a:p>
                  </a:txBody>
                  <a:tcPr marL="68580" marR="68580" marT="0" marB="0">
                    <a:solidFill>
                      <a:schemeClr val="accent2">
                        <a:lumMod val="40000"/>
                        <a:lumOff val="60000"/>
                      </a:schemeClr>
                    </a:solidFill>
                  </a:tcPr>
                </a:tc>
                <a:extLst>
                  <a:ext uri="{0D108BD9-81ED-4DB2-BD59-A6C34878D82A}">
                    <a16:rowId xmlns:a16="http://schemas.microsoft.com/office/drawing/2014/main" val="10000"/>
                  </a:ext>
                </a:extLst>
              </a:tr>
              <a:tr h="1945539">
                <a:tc vMerge="1">
                  <a:txBody>
                    <a:bodyPr/>
                    <a:lstStyle/>
                    <a:p>
                      <a:endParaRPr lang="nl-NL"/>
                    </a:p>
                  </a:txBody>
                  <a:tcPr/>
                </a:tc>
                <a:tc>
                  <a:txBody>
                    <a:bodyPr/>
                    <a:lstStyle/>
                    <a:p>
                      <a:pPr marL="0" marR="0" algn="ctr">
                        <a:spcBef>
                          <a:spcPts val="0"/>
                        </a:spcBef>
                        <a:spcAft>
                          <a:spcPts val="0"/>
                        </a:spcAft>
                      </a:pPr>
                      <a:endParaRPr lang="nl-NL" sz="2000" b="1" dirty="0">
                        <a:solidFill>
                          <a:schemeClr val="tx1"/>
                        </a:solidFill>
                        <a:effectLst/>
                        <a:latin typeface="+mn-lt"/>
                      </a:endParaRPr>
                    </a:p>
                    <a:p>
                      <a:pPr marL="0" marR="0" algn="ctr">
                        <a:spcBef>
                          <a:spcPts val="0"/>
                        </a:spcBef>
                        <a:spcAft>
                          <a:spcPts val="0"/>
                        </a:spcAft>
                      </a:pPr>
                      <a:r>
                        <a:rPr lang="en-US" sz="2000" b="1" dirty="0" err="1">
                          <a:solidFill>
                            <a:schemeClr val="tx1"/>
                          </a:solidFill>
                          <a:effectLst/>
                          <a:latin typeface="+mn-lt"/>
                        </a:rPr>
                        <a:t>Merk</a:t>
                      </a:r>
                      <a:endParaRPr lang="en-US" sz="2000" b="1" dirty="0">
                        <a:solidFill>
                          <a:schemeClr val="tx1"/>
                        </a:solidFill>
                        <a:effectLst/>
                        <a:latin typeface="+mn-lt"/>
                      </a:endParaRPr>
                    </a:p>
                    <a:p>
                      <a:pPr marL="0" marR="0" algn="ctr">
                        <a:spcBef>
                          <a:spcPts val="0"/>
                        </a:spcBef>
                        <a:spcAft>
                          <a:spcPts val="0"/>
                        </a:spcAft>
                      </a:pPr>
                      <a:r>
                        <a:rPr lang="en-US" sz="2000" b="1" dirty="0" err="1">
                          <a:solidFill>
                            <a:schemeClr val="tx1"/>
                          </a:solidFill>
                          <a:effectLst/>
                          <a:latin typeface="+mn-lt"/>
                        </a:rPr>
                        <a:t>Distributienetwerk</a:t>
                      </a:r>
                      <a:endParaRPr lang="nl-NL" sz="2000" b="1" dirty="0">
                        <a:solidFill>
                          <a:schemeClr val="tx1"/>
                        </a:solidFill>
                        <a:effectLst/>
                        <a:latin typeface="+mn-lt"/>
                      </a:endParaRPr>
                    </a:p>
                  </a:txBody>
                  <a:tcPr marL="68580" marR="68580" marT="0" marB="0">
                    <a:solidFill>
                      <a:schemeClr val="accent2">
                        <a:lumMod val="40000"/>
                        <a:lumOff val="60000"/>
                      </a:schemeClr>
                    </a:solidFill>
                  </a:tcPr>
                </a:tc>
                <a:tc gridSpan="2" vMerge="1">
                  <a:txBody>
                    <a:bodyPr/>
                    <a:lstStyle/>
                    <a:p>
                      <a:endParaRPr lang="nl-NL"/>
                    </a:p>
                  </a:txBody>
                  <a:tcPr/>
                </a:tc>
                <a:tc hMerge="1" vMerge="1">
                  <a:txBody>
                    <a:bodyPr/>
                    <a:lstStyle/>
                    <a:p>
                      <a:endParaRPr lang="nl-NL"/>
                    </a:p>
                  </a:txBody>
                  <a:tcPr/>
                </a:tc>
                <a:tc>
                  <a:txBody>
                    <a:bodyPr/>
                    <a:lstStyle/>
                    <a:p>
                      <a:pPr marL="0" marR="0" algn="ctr">
                        <a:spcBef>
                          <a:spcPts val="0"/>
                        </a:spcBef>
                        <a:spcAft>
                          <a:spcPts val="0"/>
                        </a:spcAft>
                      </a:pPr>
                      <a:r>
                        <a:rPr lang="nl-NL" sz="2000" b="1" dirty="0">
                          <a:solidFill>
                            <a:schemeClr val="tx1"/>
                          </a:solidFill>
                          <a:effectLst/>
                          <a:latin typeface="+mn-lt"/>
                        </a:rPr>
                        <a:t> </a:t>
                      </a:r>
                    </a:p>
                    <a:p>
                      <a:pPr marL="0" marR="0" algn="ctr">
                        <a:spcBef>
                          <a:spcPts val="0"/>
                        </a:spcBef>
                        <a:spcAft>
                          <a:spcPts val="0"/>
                        </a:spcAft>
                      </a:pPr>
                      <a:endParaRPr lang="nl-NL" sz="2000" b="1" dirty="0">
                        <a:solidFill>
                          <a:schemeClr val="tx1"/>
                        </a:solidFill>
                        <a:effectLst/>
                        <a:latin typeface="+mn-lt"/>
                      </a:endParaRPr>
                    </a:p>
                    <a:p>
                      <a:pPr marL="0" marR="0" algn="ctr">
                        <a:spcBef>
                          <a:spcPts val="0"/>
                        </a:spcBef>
                        <a:spcAft>
                          <a:spcPts val="0"/>
                        </a:spcAft>
                      </a:pPr>
                      <a:r>
                        <a:rPr lang="en-US" sz="2000" b="1" dirty="0" err="1">
                          <a:solidFill>
                            <a:schemeClr val="tx1"/>
                          </a:solidFill>
                          <a:effectLst/>
                          <a:latin typeface="+mn-lt"/>
                        </a:rPr>
                        <a:t>Advertentieverkoop</a:t>
                      </a:r>
                      <a:endParaRPr lang="en-US" sz="2000" b="1" dirty="0">
                        <a:solidFill>
                          <a:schemeClr val="tx1"/>
                        </a:solidFill>
                        <a:effectLst/>
                        <a:latin typeface="+mn-lt"/>
                      </a:endParaRPr>
                    </a:p>
                    <a:p>
                      <a:pPr marL="0" marR="0" algn="ctr">
                        <a:spcBef>
                          <a:spcPts val="0"/>
                        </a:spcBef>
                        <a:spcAft>
                          <a:spcPts val="0"/>
                        </a:spcAft>
                      </a:pPr>
                      <a:endParaRPr lang="en-US" sz="2000" b="1" dirty="0">
                        <a:solidFill>
                          <a:schemeClr val="tx1"/>
                        </a:solidFill>
                        <a:effectLst/>
                        <a:latin typeface="+mn-lt"/>
                      </a:endParaRPr>
                    </a:p>
                    <a:p>
                      <a:pPr marL="0" marR="0" algn="ctr">
                        <a:spcBef>
                          <a:spcPts val="0"/>
                        </a:spcBef>
                        <a:spcAft>
                          <a:spcPts val="0"/>
                        </a:spcAft>
                      </a:pPr>
                      <a:r>
                        <a:rPr lang="en-US" sz="2000" b="1" dirty="0">
                          <a:solidFill>
                            <a:schemeClr val="tx1"/>
                          </a:solidFill>
                          <a:effectLst/>
                          <a:latin typeface="+mn-lt"/>
                        </a:rPr>
                        <a:t>Website community</a:t>
                      </a:r>
                      <a:endParaRPr lang="nl-NL" sz="2000" b="1" dirty="0">
                        <a:solidFill>
                          <a:schemeClr val="tx1"/>
                        </a:solidFill>
                        <a:effectLst/>
                        <a:latin typeface="+mn-lt"/>
                      </a:endParaRPr>
                    </a:p>
                  </a:txBody>
                  <a:tcPr marL="68580" marR="68580" marT="0" marB="0">
                    <a:solidFill>
                      <a:schemeClr val="accent2">
                        <a:lumMod val="40000"/>
                        <a:lumOff val="60000"/>
                      </a:schemeClr>
                    </a:solidFill>
                  </a:tcPr>
                </a:tc>
                <a:tc vMerge="1">
                  <a:txBody>
                    <a:bodyPr/>
                    <a:lstStyle/>
                    <a:p>
                      <a:endParaRPr lang="nl-NL"/>
                    </a:p>
                  </a:txBody>
                  <a:tcPr/>
                </a:tc>
                <a:extLst>
                  <a:ext uri="{0D108BD9-81ED-4DB2-BD59-A6C34878D82A}">
                    <a16:rowId xmlns:a16="http://schemas.microsoft.com/office/drawing/2014/main" val="10001"/>
                  </a:ext>
                </a:extLst>
              </a:tr>
              <a:tr h="1017216">
                <a:tc gridSpan="3">
                  <a:txBody>
                    <a:bodyPr/>
                    <a:lstStyle/>
                    <a:p>
                      <a:pPr marL="0" marR="0" algn="ctr">
                        <a:spcBef>
                          <a:spcPts val="0"/>
                        </a:spcBef>
                        <a:spcAft>
                          <a:spcPts val="0"/>
                        </a:spcAft>
                      </a:pPr>
                      <a:endParaRPr lang="en-US" sz="2000" b="1" dirty="0">
                        <a:solidFill>
                          <a:schemeClr val="tx1"/>
                        </a:solidFill>
                        <a:effectLst/>
                        <a:latin typeface="+mn-lt"/>
                      </a:endParaRPr>
                    </a:p>
                    <a:p>
                      <a:pPr marL="0" marR="0" algn="ctr">
                        <a:spcBef>
                          <a:spcPts val="0"/>
                        </a:spcBef>
                        <a:spcAft>
                          <a:spcPts val="0"/>
                        </a:spcAft>
                      </a:pPr>
                      <a:r>
                        <a:rPr lang="en-US" sz="2000" b="1" dirty="0" err="1">
                          <a:solidFill>
                            <a:schemeClr val="tx1"/>
                          </a:solidFill>
                          <a:effectLst/>
                          <a:latin typeface="+mn-lt"/>
                        </a:rPr>
                        <a:t>Ontwerp</a:t>
                      </a:r>
                      <a:r>
                        <a:rPr lang="en-US" sz="2000" b="1" baseline="0" dirty="0">
                          <a:solidFill>
                            <a:schemeClr val="tx1"/>
                          </a:solidFill>
                          <a:effectLst/>
                          <a:latin typeface="+mn-lt"/>
                        </a:rPr>
                        <a:t> </a:t>
                      </a:r>
                      <a:r>
                        <a:rPr lang="en-US" sz="2000" b="1" baseline="0" dirty="0" err="1">
                          <a:solidFill>
                            <a:schemeClr val="tx1"/>
                          </a:solidFill>
                          <a:effectLst/>
                          <a:latin typeface="+mn-lt"/>
                        </a:rPr>
                        <a:t>en</a:t>
                      </a:r>
                      <a:r>
                        <a:rPr lang="en-US" sz="2000" b="1" baseline="0" dirty="0">
                          <a:solidFill>
                            <a:schemeClr val="tx1"/>
                          </a:solidFill>
                          <a:effectLst/>
                          <a:latin typeface="+mn-lt"/>
                        </a:rPr>
                        <a:t> </a:t>
                      </a:r>
                      <a:r>
                        <a:rPr lang="en-US" sz="2000" b="1" baseline="0" dirty="0" err="1">
                          <a:solidFill>
                            <a:schemeClr val="tx1"/>
                          </a:solidFill>
                          <a:effectLst/>
                          <a:latin typeface="+mn-lt"/>
                        </a:rPr>
                        <a:t>onderhoud</a:t>
                      </a:r>
                      <a:r>
                        <a:rPr lang="en-US" sz="2000" b="1" baseline="0" dirty="0">
                          <a:solidFill>
                            <a:schemeClr val="tx1"/>
                          </a:solidFill>
                          <a:effectLst/>
                          <a:latin typeface="+mn-lt"/>
                        </a:rPr>
                        <a:t> van </a:t>
                      </a:r>
                      <a:r>
                        <a:rPr lang="en-US" sz="2000" b="1" baseline="0" dirty="0" err="1">
                          <a:solidFill>
                            <a:schemeClr val="tx1"/>
                          </a:solidFill>
                          <a:effectLst/>
                          <a:latin typeface="+mn-lt"/>
                        </a:rPr>
                        <a:t>een</a:t>
                      </a:r>
                      <a:r>
                        <a:rPr lang="en-US" sz="2000" b="1" baseline="0" dirty="0">
                          <a:solidFill>
                            <a:schemeClr val="tx1"/>
                          </a:solidFill>
                          <a:effectLst/>
                          <a:latin typeface="+mn-lt"/>
                        </a:rPr>
                        <a:t> website</a:t>
                      </a:r>
                    </a:p>
                    <a:p>
                      <a:pPr marL="0" marR="0" algn="ctr">
                        <a:spcBef>
                          <a:spcPts val="0"/>
                        </a:spcBef>
                        <a:spcAft>
                          <a:spcPts val="0"/>
                        </a:spcAft>
                      </a:pPr>
                      <a:endParaRPr lang="nl-NL" sz="2000" b="1" dirty="0">
                        <a:solidFill>
                          <a:schemeClr val="tx1"/>
                        </a:solidFill>
                        <a:effectLst/>
                        <a:latin typeface="+mn-lt"/>
                      </a:endParaRPr>
                    </a:p>
                  </a:txBody>
                  <a:tcPr marL="68580" marR="68580" marT="0" marB="0">
                    <a:solidFill>
                      <a:schemeClr val="accent2">
                        <a:lumMod val="40000"/>
                        <a:lumOff val="60000"/>
                      </a:schemeClr>
                    </a:solidFill>
                  </a:tcPr>
                </a:tc>
                <a:tc hMerge="1">
                  <a:txBody>
                    <a:bodyPr/>
                    <a:lstStyle/>
                    <a:p>
                      <a:endParaRPr lang="nl-NL"/>
                    </a:p>
                  </a:txBody>
                  <a:tcPr/>
                </a:tc>
                <a:tc hMerge="1">
                  <a:txBody>
                    <a:bodyPr/>
                    <a:lstStyle/>
                    <a:p>
                      <a:endParaRPr lang="nl-NL"/>
                    </a:p>
                  </a:txBody>
                  <a:tcPr/>
                </a:tc>
                <a:tc gridSpan="3">
                  <a:txBody>
                    <a:bodyPr/>
                    <a:lstStyle/>
                    <a:p>
                      <a:pPr marL="0" marR="0" algn="ctr">
                        <a:spcBef>
                          <a:spcPts val="0"/>
                        </a:spcBef>
                        <a:spcAft>
                          <a:spcPts val="0"/>
                        </a:spcAft>
                      </a:pPr>
                      <a:endParaRPr lang="en-US" sz="2000" b="1" dirty="0">
                        <a:solidFill>
                          <a:schemeClr val="tx1"/>
                        </a:solidFill>
                        <a:effectLst/>
                        <a:latin typeface="+mn-lt"/>
                        <a:ea typeface="Times New Roman" panose="02020603050405020304" pitchFamily="18" charset="0"/>
                      </a:endParaRPr>
                    </a:p>
                    <a:p>
                      <a:pPr marL="0" marR="0" algn="ctr">
                        <a:spcBef>
                          <a:spcPts val="0"/>
                        </a:spcBef>
                        <a:spcAft>
                          <a:spcPts val="0"/>
                        </a:spcAft>
                      </a:pPr>
                      <a:r>
                        <a:rPr lang="en-US" sz="2000" b="1" dirty="0">
                          <a:solidFill>
                            <a:schemeClr val="tx1"/>
                          </a:solidFill>
                          <a:effectLst/>
                          <a:latin typeface="+mn-lt"/>
                          <a:ea typeface="Times New Roman" panose="02020603050405020304" pitchFamily="18" charset="0"/>
                        </a:rPr>
                        <a:t>Gratis</a:t>
                      </a:r>
                      <a:r>
                        <a:rPr lang="en-US" sz="2000" b="1" baseline="0" dirty="0">
                          <a:solidFill>
                            <a:schemeClr val="tx1"/>
                          </a:solidFill>
                          <a:effectLst/>
                          <a:latin typeface="+mn-lt"/>
                          <a:ea typeface="Times New Roman" panose="02020603050405020304" pitchFamily="18" charset="0"/>
                        </a:rPr>
                        <a:t> accounts</a:t>
                      </a:r>
                      <a:endParaRPr lang="en-US" sz="2000" b="1" dirty="0">
                        <a:solidFill>
                          <a:schemeClr val="tx1"/>
                        </a:solidFill>
                        <a:effectLst/>
                        <a:latin typeface="+mn-lt"/>
                        <a:ea typeface="Times New Roman" panose="02020603050405020304" pitchFamily="18" charset="0"/>
                      </a:endParaRPr>
                    </a:p>
                    <a:p>
                      <a:pPr marL="0" marR="0" algn="ctr">
                        <a:spcBef>
                          <a:spcPts val="0"/>
                        </a:spcBef>
                        <a:spcAft>
                          <a:spcPts val="0"/>
                        </a:spcAft>
                      </a:pPr>
                      <a:r>
                        <a:rPr lang="en-US" sz="2000" b="1" dirty="0" err="1">
                          <a:solidFill>
                            <a:schemeClr val="tx1"/>
                          </a:solidFill>
                          <a:effectLst/>
                          <a:latin typeface="+mn-lt"/>
                          <a:ea typeface="Times New Roman" panose="02020603050405020304" pitchFamily="18" charset="0"/>
                        </a:rPr>
                        <a:t>Betalingen</a:t>
                      </a:r>
                      <a:r>
                        <a:rPr lang="en-US" sz="2000" b="1" baseline="0" dirty="0">
                          <a:solidFill>
                            <a:schemeClr val="tx1"/>
                          </a:solidFill>
                          <a:effectLst/>
                          <a:latin typeface="+mn-lt"/>
                          <a:ea typeface="Times New Roman" panose="02020603050405020304" pitchFamily="18" charset="0"/>
                        </a:rPr>
                        <a:t> </a:t>
                      </a:r>
                      <a:r>
                        <a:rPr lang="en-US" sz="2000" b="1" baseline="0" dirty="0" err="1">
                          <a:solidFill>
                            <a:schemeClr val="tx1"/>
                          </a:solidFill>
                          <a:effectLst/>
                          <a:latin typeface="+mn-lt"/>
                          <a:ea typeface="Times New Roman" panose="02020603050405020304" pitchFamily="18" charset="0"/>
                        </a:rPr>
                        <a:t>voor</a:t>
                      </a:r>
                      <a:r>
                        <a:rPr lang="en-US" sz="2000" b="1" baseline="0" dirty="0">
                          <a:solidFill>
                            <a:schemeClr val="tx1"/>
                          </a:solidFill>
                          <a:effectLst/>
                          <a:latin typeface="+mn-lt"/>
                          <a:ea typeface="Times New Roman" panose="02020603050405020304" pitchFamily="18" charset="0"/>
                        </a:rPr>
                        <a:t> </a:t>
                      </a:r>
                      <a:r>
                        <a:rPr lang="en-US" sz="2000" b="1" baseline="0" dirty="0" err="1">
                          <a:solidFill>
                            <a:schemeClr val="tx1"/>
                          </a:solidFill>
                          <a:effectLst/>
                          <a:latin typeface="+mn-lt"/>
                          <a:ea typeface="Times New Roman" panose="02020603050405020304" pitchFamily="18" charset="0"/>
                        </a:rPr>
                        <a:t>advertentieruimte</a:t>
                      </a:r>
                      <a:endParaRPr lang="nl-NL" sz="2000" b="1" dirty="0">
                        <a:solidFill>
                          <a:schemeClr val="tx1"/>
                        </a:solidFill>
                        <a:effectLst/>
                        <a:latin typeface="+mn-lt"/>
                        <a:ea typeface="Times New Roman" panose="02020603050405020304" pitchFamily="18" charset="0"/>
                      </a:endParaRPr>
                    </a:p>
                  </a:txBody>
                  <a:tcPr marL="68580" marR="68580" marT="0" marB="0">
                    <a:solidFill>
                      <a:schemeClr val="accent2">
                        <a:lumMod val="40000"/>
                        <a:lumOff val="60000"/>
                      </a:schemeClr>
                    </a:solidFill>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92789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D4B6D-51B0-C047-89C4-954BBDDAC383}"/>
              </a:ext>
            </a:extLst>
          </p:cNvPr>
          <p:cNvSpPr>
            <a:spLocks noGrp="1"/>
          </p:cNvSpPr>
          <p:nvPr>
            <p:ph type="title"/>
          </p:nvPr>
        </p:nvSpPr>
        <p:spPr/>
        <p:txBody>
          <a:bodyPr/>
          <a:lstStyle/>
          <a:p>
            <a:r>
              <a:rPr lang="nl-NL" dirty="0"/>
              <a:t>Nu aan het werk</a:t>
            </a:r>
          </a:p>
        </p:txBody>
      </p:sp>
      <p:sp>
        <p:nvSpPr>
          <p:cNvPr id="5" name="Tijdelijke aanduiding voor inhoud 4">
            <a:extLst>
              <a:ext uri="{FF2B5EF4-FFF2-40B4-BE49-F238E27FC236}">
                <a16:creationId xmlns:a16="http://schemas.microsoft.com/office/drawing/2014/main" id="{B8A7EF31-8F19-7D4B-8725-1908E6326023}"/>
              </a:ext>
            </a:extLst>
          </p:cNvPr>
          <p:cNvSpPr>
            <a:spLocks noGrp="1"/>
          </p:cNvSpPr>
          <p:nvPr>
            <p:ph idx="1"/>
          </p:nvPr>
        </p:nvSpPr>
        <p:spPr/>
        <p:txBody>
          <a:bodyPr>
            <a:normAutofit lnSpcReduction="10000"/>
          </a:bodyPr>
          <a:lstStyle/>
          <a:p>
            <a:r>
              <a:rPr lang="nl-NL" dirty="0"/>
              <a:t>Product formulier invullen en opsturen naar mij en definitieve deelname bevestigen voor 10 november aan </a:t>
            </a:r>
            <a:r>
              <a:rPr lang="nl-NL" dirty="0">
                <a:hlinkClick r:id="rId2"/>
              </a:rPr>
              <a:t>rjweerd@gmail.com</a:t>
            </a:r>
            <a:r>
              <a:rPr lang="nl-NL" dirty="0"/>
              <a:t> (of magisteradres). Als je niets opstuurt gaan we zonder jouw verder…</a:t>
            </a:r>
          </a:p>
          <a:p>
            <a:r>
              <a:rPr lang="nl-NL" dirty="0"/>
              <a:t>Dienst of product verder uitwerken en beschrijven </a:t>
            </a:r>
          </a:p>
          <a:p>
            <a:r>
              <a:rPr lang="nl-NL" dirty="0"/>
              <a:t>Canvas model bekijken en </a:t>
            </a:r>
            <a:r>
              <a:rPr lang="nl-NL" dirty="0" err="1"/>
              <a:t>evt</a:t>
            </a:r>
            <a:r>
              <a:rPr lang="nl-NL" dirty="0"/>
              <a:t> deels invullen</a:t>
            </a:r>
          </a:p>
          <a:p>
            <a:pPr marL="0" indent="0">
              <a:buNone/>
            </a:pPr>
            <a:endParaRPr lang="nl-NL" dirty="0"/>
          </a:p>
          <a:p>
            <a:r>
              <a:rPr lang="nl-NL" dirty="0"/>
              <a:t>Volgende keer (28 november) gaat het over ondernemersvormen en (financiële) informatie</a:t>
            </a:r>
          </a:p>
          <a:p>
            <a:pPr lvl="1"/>
            <a:r>
              <a:rPr lang="nl-NL" dirty="0"/>
              <a:t>Zijn er gastsprekers waaronder een accountant</a:t>
            </a:r>
          </a:p>
          <a:p>
            <a:pPr lvl="1"/>
            <a:r>
              <a:rPr lang="nl-NL" dirty="0"/>
              <a:t>Worden coaches toegewezen indien mogelijk ook aanwezig</a:t>
            </a:r>
          </a:p>
          <a:p>
            <a:pPr lvl="1"/>
            <a:endParaRPr lang="nl-NL" dirty="0"/>
          </a:p>
        </p:txBody>
      </p:sp>
      <p:sp>
        <p:nvSpPr>
          <p:cNvPr id="6" name="Tekstvak 5">
            <a:extLst>
              <a:ext uri="{FF2B5EF4-FFF2-40B4-BE49-F238E27FC236}">
                <a16:creationId xmlns:a16="http://schemas.microsoft.com/office/drawing/2014/main" id="{49811E7E-4351-4649-AAA9-20E3C0F0B12D}"/>
              </a:ext>
            </a:extLst>
          </p:cNvPr>
          <p:cNvSpPr txBox="1"/>
          <p:nvPr/>
        </p:nvSpPr>
        <p:spPr>
          <a:xfrm>
            <a:off x="1938528" y="5988734"/>
            <a:ext cx="6675120" cy="830997"/>
          </a:xfrm>
          <a:prstGeom prst="rect">
            <a:avLst/>
          </a:prstGeom>
          <a:solidFill>
            <a:schemeClr val="accent4">
              <a:lumMod val="20000"/>
              <a:lumOff val="80000"/>
            </a:schemeClr>
          </a:solidFill>
        </p:spPr>
        <p:txBody>
          <a:bodyPr wrap="square" rtlCol="0">
            <a:spAutoFit/>
          </a:bodyPr>
          <a:lstStyle/>
          <a:p>
            <a:r>
              <a:rPr lang="nl-NL" sz="2400" i="1" dirty="0"/>
              <a:t>Dus denk na over de vragen die je wilt stellen </a:t>
            </a:r>
          </a:p>
          <a:p>
            <a:endParaRPr lang="nl-NL" sz="2400" i="1" dirty="0"/>
          </a:p>
        </p:txBody>
      </p:sp>
    </p:spTree>
    <p:extLst>
      <p:ext uri="{BB962C8B-B14F-4D97-AF65-F5344CB8AC3E}">
        <p14:creationId xmlns:p14="http://schemas.microsoft.com/office/powerpoint/2010/main" val="226961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C738B-9A54-854F-A7B6-31C9CEA9592E}"/>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799B6931-2C14-554A-836F-1AEA3C604271}"/>
              </a:ext>
            </a:extLst>
          </p:cNvPr>
          <p:cNvSpPr>
            <a:spLocks noGrp="1"/>
          </p:cNvSpPr>
          <p:nvPr>
            <p:ph idx="1"/>
          </p:nvPr>
        </p:nvSpPr>
        <p:spPr/>
        <p:txBody>
          <a:bodyPr/>
          <a:lstStyle/>
          <a:p>
            <a:r>
              <a:rPr lang="nl-NL" dirty="0"/>
              <a:t>Voorstelrondje</a:t>
            </a:r>
          </a:p>
          <a:p>
            <a:r>
              <a:rPr lang="nl-NL" dirty="0"/>
              <a:t>Wat is het doel van de businessschool en hoe willen we dat bereiken</a:t>
            </a:r>
          </a:p>
          <a:p>
            <a:r>
              <a:rPr lang="nl-NL" dirty="0"/>
              <a:t>Wat wordt er aangeboden en wat wordt er verwacht</a:t>
            </a:r>
          </a:p>
          <a:p>
            <a:r>
              <a:rPr lang="nl-NL" dirty="0"/>
              <a:t>Wat zijn jullie plannen?</a:t>
            </a:r>
          </a:p>
          <a:p>
            <a:r>
              <a:rPr lang="nl-NL" dirty="0"/>
              <a:t>Inleiding op keuze product/dienst</a:t>
            </a:r>
          </a:p>
          <a:p>
            <a:r>
              <a:rPr lang="nl-NL" dirty="0"/>
              <a:t>Introductie van het Canvas business model</a:t>
            </a:r>
          </a:p>
          <a:p>
            <a:pPr marL="457200" lvl="1" indent="0">
              <a:buNone/>
            </a:pPr>
            <a:endParaRPr lang="nl-NL" dirty="0"/>
          </a:p>
          <a:p>
            <a:endParaRPr lang="nl-NL" dirty="0"/>
          </a:p>
        </p:txBody>
      </p:sp>
    </p:spTree>
    <p:extLst>
      <p:ext uri="{BB962C8B-B14F-4D97-AF65-F5344CB8AC3E}">
        <p14:creationId xmlns:p14="http://schemas.microsoft.com/office/powerpoint/2010/main" val="93231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3E6B6-C93D-684B-A706-9A751B39DAC5}"/>
              </a:ext>
            </a:extLst>
          </p:cNvPr>
          <p:cNvSpPr>
            <a:spLocks noGrp="1"/>
          </p:cNvSpPr>
          <p:nvPr>
            <p:ph type="title"/>
          </p:nvPr>
        </p:nvSpPr>
        <p:spPr>
          <a:xfrm>
            <a:off x="838200" y="200025"/>
            <a:ext cx="9234488" cy="1325563"/>
          </a:xfrm>
        </p:spPr>
        <p:txBody>
          <a:bodyPr>
            <a:normAutofit/>
          </a:bodyPr>
          <a:lstStyle/>
          <a:p>
            <a:r>
              <a:rPr lang="nl-NL" sz="3600" dirty="0"/>
              <a:t>Doel van de module is om bedrijfseconomie leuk te gaan vinden</a:t>
            </a:r>
          </a:p>
        </p:txBody>
      </p:sp>
      <p:sp>
        <p:nvSpPr>
          <p:cNvPr id="3" name="Tijdelijke aanduiding voor inhoud 2">
            <a:extLst>
              <a:ext uri="{FF2B5EF4-FFF2-40B4-BE49-F238E27FC236}">
                <a16:creationId xmlns:a16="http://schemas.microsoft.com/office/drawing/2014/main" id="{D1271556-FCF6-124B-BCB5-91C4BA35177A}"/>
              </a:ext>
            </a:extLst>
          </p:cNvPr>
          <p:cNvSpPr>
            <a:spLocks noGrp="1"/>
          </p:cNvSpPr>
          <p:nvPr>
            <p:ph idx="1"/>
          </p:nvPr>
        </p:nvSpPr>
        <p:spPr>
          <a:xfrm>
            <a:off x="838200" y="1525588"/>
            <a:ext cx="10515600" cy="4667250"/>
          </a:xfrm>
        </p:spPr>
        <p:txBody>
          <a:bodyPr>
            <a:normAutofit lnSpcReduction="10000"/>
          </a:bodyPr>
          <a:lstStyle/>
          <a:p>
            <a:r>
              <a:rPr lang="nl-NL" dirty="0"/>
              <a:t>Kennismaking met bedrijfseconomie om</a:t>
            </a:r>
          </a:p>
          <a:p>
            <a:pPr lvl="1"/>
            <a:r>
              <a:rPr lang="nl-NL" dirty="0"/>
              <a:t>Te begrijpen hoe bedrijven georganiseerd zijn en welke keuzes zij hiervoor moeten maken</a:t>
            </a:r>
          </a:p>
          <a:p>
            <a:pPr lvl="1"/>
            <a:r>
              <a:rPr lang="nl-NL" dirty="0"/>
              <a:t>In staat te zijn financiële informatie tot je te nemen en zelf een financieel plan op te zetten</a:t>
            </a:r>
          </a:p>
          <a:p>
            <a:r>
              <a:rPr lang="nl-NL" dirty="0"/>
              <a:t>Hoe gaan we dat bereiken</a:t>
            </a:r>
          </a:p>
          <a:p>
            <a:pPr lvl="1"/>
            <a:r>
              <a:rPr lang="nl-NL" dirty="0"/>
              <a:t>Door het maken van een bedrijfsplan doorlopen we de meeste facetten va een onderneming en ontdekken we welke informatie nodig is. Het plan is dus een middel geen doel</a:t>
            </a:r>
          </a:p>
          <a:p>
            <a:pPr lvl="1"/>
            <a:r>
              <a:rPr lang="nl-NL" dirty="0"/>
              <a:t>In totaal vier sessies om plan voor te bereiden en deels te maken. In deze sessies komen ondernemers langs om jullie te helpen</a:t>
            </a:r>
          </a:p>
          <a:p>
            <a:pPr lvl="1"/>
            <a:r>
              <a:rPr lang="nl-NL" dirty="0"/>
              <a:t>Bedrijfsbezoek nog te plannen in februari</a:t>
            </a:r>
          </a:p>
          <a:p>
            <a:pPr lvl="1"/>
            <a:r>
              <a:rPr lang="nl-NL" dirty="0"/>
              <a:t>Afronding met avondsessie presentatie plan aan panel</a:t>
            </a:r>
          </a:p>
          <a:p>
            <a:pPr lvl="1"/>
            <a:endParaRPr lang="nl-NL" dirty="0"/>
          </a:p>
          <a:p>
            <a:pPr lvl="1"/>
            <a:endParaRPr lang="nl-NL" dirty="0"/>
          </a:p>
          <a:p>
            <a:pPr lvl="1"/>
            <a:endParaRPr lang="nl-NL" dirty="0"/>
          </a:p>
          <a:p>
            <a:pPr lvl="1"/>
            <a:endParaRPr lang="nl-NL" dirty="0"/>
          </a:p>
        </p:txBody>
      </p:sp>
    </p:spTree>
    <p:extLst>
      <p:ext uri="{BB962C8B-B14F-4D97-AF65-F5344CB8AC3E}">
        <p14:creationId xmlns:p14="http://schemas.microsoft.com/office/powerpoint/2010/main" val="391927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3785A-47C7-1845-B28C-E776498ED3AB}"/>
              </a:ext>
            </a:extLst>
          </p:cNvPr>
          <p:cNvSpPr>
            <a:spLocks noGrp="1"/>
          </p:cNvSpPr>
          <p:nvPr>
            <p:ph type="title"/>
          </p:nvPr>
        </p:nvSpPr>
        <p:spPr/>
        <p:txBody>
          <a:bodyPr/>
          <a:lstStyle/>
          <a:p>
            <a:r>
              <a:rPr lang="nl-NL" dirty="0"/>
              <a:t>Business school Planning</a:t>
            </a:r>
          </a:p>
        </p:txBody>
      </p:sp>
      <p:graphicFrame>
        <p:nvGraphicFramePr>
          <p:cNvPr id="4" name="Tijdelijke aanduiding voor inhoud 3">
            <a:extLst>
              <a:ext uri="{FF2B5EF4-FFF2-40B4-BE49-F238E27FC236}">
                <a16:creationId xmlns:a16="http://schemas.microsoft.com/office/drawing/2014/main" id="{2C7BF15F-3460-844C-9163-0A06A06B474A}"/>
              </a:ext>
            </a:extLst>
          </p:cNvPr>
          <p:cNvGraphicFramePr>
            <a:graphicFrameLocks noGrp="1"/>
          </p:cNvGraphicFramePr>
          <p:nvPr>
            <p:ph idx="1"/>
            <p:extLst>
              <p:ext uri="{D42A27DB-BD31-4B8C-83A1-F6EECF244321}">
                <p14:modId xmlns:p14="http://schemas.microsoft.com/office/powerpoint/2010/main" val="2734362641"/>
              </p:ext>
            </p:extLst>
          </p:nvPr>
        </p:nvGraphicFramePr>
        <p:xfrm>
          <a:off x="355226" y="1420812"/>
          <a:ext cx="7489507" cy="5072063"/>
        </p:xfrm>
        <a:graphic>
          <a:graphicData uri="http://schemas.openxmlformats.org/drawingml/2006/table">
            <a:tbl>
              <a:tblPr firstRow="1" firstCol="1" lastRow="1" lastCol="1" bandRow="1" bandCol="1">
                <a:tableStyleId>{5C22544A-7EE6-4342-B048-85BDC9FD1C3A}</a:tableStyleId>
              </a:tblPr>
              <a:tblGrid>
                <a:gridCol w="897028">
                  <a:extLst>
                    <a:ext uri="{9D8B030D-6E8A-4147-A177-3AD203B41FA5}">
                      <a16:colId xmlns:a16="http://schemas.microsoft.com/office/drawing/2014/main" val="1091148173"/>
                    </a:ext>
                  </a:extLst>
                </a:gridCol>
                <a:gridCol w="1894727">
                  <a:extLst>
                    <a:ext uri="{9D8B030D-6E8A-4147-A177-3AD203B41FA5}">
                      <a16:colId xmlns:a16="http://schemas.microsoft.com/office/drawing/2014/main" val="1000689337"/>
                    </a:ext>
                  </a:extLst>
                </a:gridCol>
                <a:gridCol w="4697752">
                  <a:extLst>
                    <a:ext uri="{9D8B030D-6E8A-4147-A177-3AD203B41FA5}">
                      <a16:colId xmlns:a16="http://schemas.microsoft.com/office/drawing/2014/main" val="3829349383"/>
                    </a:ext>
                  </a:extLst>
                </a:gridCol>
              </a:tblGrid>
              <a:tr h="235271">
                <a:tc>
                  <a:txBody>
                    <a:bodyPr/>
                    <a:lstStyle/>
                    <a:p>
                      <a:pPr>
                        <a:spcAft>
                          <a:spcPts val="0"/>
                        </a:spcAft>
                      </a:pPr>
                      <a:r>
                        <a:rPr lang="nl-NL" sz="1200">
                          <a:effectLst/>
                        </a:rPr>
                        <a:t>Les</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Datum, lesuur, lokaal</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Onderwerp / activiteit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2356557"/>
                  </a:ext>
                </a:extLst>
              </a:tr>
              <a:tr h="1379540">
                <a:tc>
                  <a:txBody>
                    <a:bodyPr/>
                    <a:lstStyle/>
                    <a:p>
                      <a:pPr>
                        <a:spcAft>
                          <a:spcPts val="0"/>
                        </a:spcAft>
                      </a:pPr>
                      <a:r>
                        <a:rPr lang="nl-NL" sz="1200">
                          <a:effectLst/>
                        </a:rPr>
                        <a:t>1 + 2</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Donderdag 31 oktober 2019 8</a:t>
                      </a:r>
                      <a:r>
                        <a:rPr lang="nl-NL" sz="1200" baseline="30000">
                          <a:effectLst/>
                        </a:rPr>
                        <a:t>ste</a:t>
                      </a:r>
                      <a:r>
                        <a:rPr lang="nl-NL" sz="1200">
                          <a:effectLst/>
                        </a:rPr>
                        <a:t> en 9</a:t>
                      </a:r>
                      <a:r>
                        <a:rPr lang="nl-NL" sz="1200" baseline="30000">
                          <a:effectLst/>
                        </a:rPr>
                        <a:t>de</a:t>
                      </a:r>
                      <a:r>
                        <a:rPr lang="nl-NL" sz="1200">
                          <a:effectLst/>
                        </a:rPr>
                        <a:t> uur lokaal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dirty="0">
                          <a:effectLst/>
                        </a:rPr>
                        <a:t>Introductie canvas</a:t>
                      </a:r>
                    </a:p>
                    <a:p>
                      <a:pPr>
                        <a:spcAft>
                          <a:spcPts val="0"/>
                        </a:spcAft>
                      </a:pPr>
                      <a:r>
                        <a:rPr lang="nl-NL" sz="1200" dirty="0">
                          <a:effectLst/>
                        </a:rPr>
                        <a:t>De kapstok voor je plan</a:t>
                      </a:r>
                    </a:p>
                    <a:p>
                      <a:pPr>
                        <a:spcAft>
                          <a:spcPts val="0"/>
                        </a:spcAft>
                      </a:pPr>
                      <a:r>
                        <a:rPr lang="nl-NL" sz="1200" dirty="0">
                          <a:effectLst/>
                        </a:rPr>
                        <a:t>Hoe onderscheid je je van anderen?</a:t>
                      </a:r>
                    </a:p>
                    <a:p>
                      <a:pPr>
                        <a:spcAft>
                          <a:spcPts val="0"/>
                        </a:spcAft>
                      </a:pPr>
                      <a:r>
                        <a:rPr lang="nl-NL" sz="1200" dirty="0">
                          <a:effectLst/>
                        </a:rPr>
                        <a:t>Is er wel vraag naar je product? Voldoet het aan de wettelijke eisen?</a:t>
                      </a:r>
                    </a:p>
                    <a:p>
                      <a:pPr>
                        <a:spcAft>
                          <a:spcPts val="0"/>
                        </a:spcAft>
                      </a:pPr>
                      <a:r>
                        <a:rPr lang="nl-NL" sz="1200" dirty="0">
                          <a:effectLst/>
                        </a:rPr>
                        <a:t>Is patent wenselijk?</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0021034"/>
                  </a:ext>
                </a:extLst>
              </a:tr>
              <a:tr h="931151">
                <a:tc>
                  <a:txBody>
                    <a:bodyPr/>
                    <a:lstStyle/>
                    <a:p>
                      <a:pPr>
                        <a:spcAft>
                          <a:spcPts val="0"/>
                        </a:spcAft>
                      </a:pPr>
                      <a:r>
                        <a:rPr lang="nl-NL" sz="1200">
                          <a:effectLst/>
                        </a:rPr>
                        <a:t>3+4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Donderdag 28 november 2019 8</a:t>
                      </a:r>
                      <a:r>
                        <a:rPr lang="nl-NL" sz="1200" baseline="30000">
                          <a:effectLst/>
                        </a:rPr>
                        <a:t>ste</a:t>
                      </a:r>
                      <a:r>
                        <a:rPr lang="nl-NL" sz="1200">
                          <a:effectLst/>
                        </a:rPr>
                        <a:t> en 9</a:t>
                      </a:r>
                      <a:r>
                        <a:rPr lang="nl-NL" sz="1200" baseline="30000">
                          <a:effectLst/>
                        </a:rPr>
                        <a:t>de</a:t>
                      </a:r>
                      <a:r>
                        <a:rPr lang="nl-NL" sz="1200">
                          <a:effectLst/>
                        </a:rPr>
                        <a:t> uur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Bedrijfsinformatie </a:t>
                      </a:r>
                    </a:p>
                    <a:p>
                      <a:pPr>
                        <a:spcAft>
                          <a:spcPts val="0"/>
                        </a:spcAft>
                      </a:pPr>
                      <a:r>
                        <a:rPr lang="nl-NL" sz="1200">
                          <a:effectLst/>
                        </a:rPr>
                        <a:t>Welke informatie is er nodig voor je plan?</a:t>
                      </a:r>
                    </a:p>
                    <a:p>
                      <a:pPr>
                        <a:spcAft>
                          <a:spcPts val="0"/>
                        </a:spcAft>
                      </a:pPr>
                      <a:r>
                        <a:rPr lang="nl-NL" sz="1200">
                          <a:effectLst/>
                        </a:rPr>
                        <a:t>Introductie van de balans en de resultatenrekening</a:t>
                      </a:r>
                    </a:p>
                    <a:p>
                      <a:pPr>
                        <a:spcAft>
                          <a:spcPts val="0"/>
                        </a:spcAft>
                      </a:pPr>
                      <a:r>
                        <a:rPr lang="nl-NL" sz="1200">
                          <a:effectLst/>
                        </a:rPr>
                        <a:t>Ondernemingsvormen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7914652"/>
                  </a:ext>
                </a:extLst>
              </a:tr>
              <a:tr h="695117">
                <a:tc>
                  <a:txBody>
                    <a:bodyPr/>
                    <a:lstStyle/>
                    <a:p>
                      <a:pPr>
                        <a:spcAft>
                          <a:spcPts val="0"/>
                        </a:spcAft>
                      </a:pPr>
                      <a:r>
                        <a:rPr lang="nl-NL" sz="1200">
                          <a:effectLst/>
                        </a:rPr>
                        <a:t>5 + 6</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Donderdag 9 januari 2020 8</a:t>
                      </a:r>
                      <a:r>
                        <a:rPr lang="nl-NL" sz="1200" baseline="30000">
                          <a:effectLst/>
                        </a:rPr>
                        <a:t>ste</a:t>
                      </a:r>
                      <a:r>
                        <a:rPr lang="nl-NL" sz="1200">
                          <a:effectLst/>
                        </a:rPr>
                        <a:t> en 9</a:t>
                      </a:r>
                      <a:r>
                        <a:rPr lang="nl-NL" sz="1200" baseline="30000">
                          <a:effectLst/>
                        </a:rPr>
                        <a:t>de</a:t>
                      </a:r>
                      <a:r>
                        <a:rPr lang="nl-NL" sz="1200">
                          <a:effectLst/>
                        </a:rPr>
                        <a:t> uur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Logistiek en Circulaire economie</a:t>
                      </a:r>
                    </a:p>
                    <a:p>
                      <a:pPr>
                        <a:spcAft>
                          <a:spcPts val="0"/>
                        </a:spcAft>
                      </a:pPr>
                      <a:r>
                        <a:rPr lang="nl-NL" sz="1200">
                          <a:effectLst/>
                        </a:rPr>
                        <a:t>Maatschappelijk verantwoord ondernemen. </a:t>
                      </a:r>
                    </a:p>
                    <a:p>
                      <a:pPr>
                        <a:spcAft>
                          <a:spcPts val="0"/>
                        </a:spcAft>
                      </a:pPr>
                      <a:r>
                        <a:rPr lang="nl-NL" sz="1200">
                          <a:effectLst/>
                        </a:rPr>
                        <a:t>De logistieke keten,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1411543"/>
                  </a:ext>
                </a:extLst>
              </a:tr>
              <a:tr h="459847">
                <a:tc>
                  <a:txBody>
                    <a:bodyPr/>
                    <a:lstStyle/>
                    <a:p>
                      <a:pPr>
                        <a:spcAft>
                          <a:spcPts val="0"/>
                        </a:spcAft>
                      </a:pPr>
                      <a:r>
                        <a:rPr lang="nl-NL" sz="1200">
                          <a:effectLst/>
                        </a:rPr>
                        <a:t>7 + 8</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Nog in te plannen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Bedrijfsbezoek</a:t>
                      </a:r>
                    </a:p>
                    <a:p>
                      <a:pPr>
                        <a:spcAft>
                          <a:spcPts val="0"/>
                        </a:spcAft>
                      </a:pPr>
                      <a:r>
                        <a:rPr lang="nl-NL" sz="1200">
                          <a:effectLst/>
                        </a:rPr>
                        <a:t>Naar een (produktie) bedrijf voor een bedrijfsbezoek</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578758"/>
                  </a:ext>
                </a:extLst>
              </a:tr>
              <a:tr h="931151">
                <a:tc>
                  <a:txBody>
                    <a:bodyPr/>
                    <a:lstStyle/>
                    <a:p>
                      <a:pPr>
                        <a:spcAft>
                          <a:spcPts val="0"/>
                        </a:spcAft>
                      </a:pPr>
                      <a:r>
                        <a:rPr lang="nl-NL" sz="1200">
                          <a:effectLst/>
                        </a:rPr>
                        <a:t>9 + 10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Donderdag 5 maart 2020 8</a:t>
                      </a:r>
                      <a:r>
                        <a:rPr lang="nl-NL" sz="1200" baseline="30000">
                          <a:effectLst/>
                        </a:rPr>
                        <a:t>ste</a:t>
                      </a:r>
                      <a:r>
                        <a:rPr lang="nl-NL" sz="1200">
                          <a:effectLst/>
                        </a:rPr>
                        <a:t> en 9</a:t>
                      </a:r>
                      <a:r>
                        <a:rPr lang="nl-NL" sz="1200" baseline="30000">
                          <a:effectLst/>
                        </a:rPr>
                        <a:t>de</a:t>
                      </a:r>
                      <a:r>
                        <a:rPr lang="nl-NL" sz="1200">
                          <a:effectLst/>
                        </a:rPr>
                        <a:t> uur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Marketing en verkoop</a:t>
                      </a:r>
                    </a:p>
                    <a:p>
                      <a:pPr>
                        <a:spcAft>
                          <a:spcPts val="0"/>
                        </a:spcAft>
                      </a:pPr>
                      <a:r>
                        <a:rPr lang="nl-NL" sz="1200">
                          <a:effectLst/>
                        </a:rPr>
                        <a:t>Wat is je doelgroep, hoe bereik je die?</a:t>
                      </a:r>
                    </a:p>
                    <a:p>
                      <a:pPr>
                        <a:spcAft>
                          <a:spcPts val="0"/>
                        </a:spcAft>
                      </a:pPr>
                      <a:r>
                        <a:rPr lang="nl-NL" sz="1200">
                          <a:effectLst/>
                        </a:rPr>
                        <a:t>Wat vinden anderen van je product? Welke prijs moet je</a:t>
                      </a:r>
                    </a:p>
                    <a:p>
                      <a:pPr>
                        <a:spcAft>
                          <a:spcPts val="0"/>
                        </a:spcAft>
                      </a:pPr>
                      <a:r>
                        <a:rPr lang="nl-NL" sz="1200">
                          <a:effectLst/>
                        </a:rPr>
                        <a:t>hanteren?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8597082"/>
                  </a:ext>
                </a:extLst>
              </a:tr>
              <a:tr h="439986">
                <a:tc>
                  <a:txBody>
                    <a:bodyPr/>
                    <a:lstStyle/>
                    <a:p>
                      <a:pPr>
                        <a:spcAft>
                          <a:spcPts val="0"/>
                        </a:spcAft>
                      </a:pPr>
                      <a:r>
                        <a:rPr lang="nl-NL" sz="1200">
                          <a:effectLst/>
                        </a:rPr>
                        <a:t>11 + 12</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200">
                          <a:effectLst/>
                        </a:rPr>
                        <a:t> Nog in te plannen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57480" indent="-157480">
                        <a:spcAft>
                          <a:spcPts val="0"/>
                        </a:spcAft>
                      </a:pPr>
                      <a:r>
                        <a:rPr lang="nl-NL" sz="1200" dirty="0">
                          <a:effectLst/>
                        </a:rPr>
                        <a:t> Presentatie plannen aan een panel</a:t>
                      </a:r>
                    </a:p>
                    <a:p>
                      <a:pPr marL="157480" indent="-157480">
                        <a:spcAft>
                          <a:spcPts val="0"/>
                        </a:spcAft>
                      </a:pPr>
                      <a:r>
                        <a:rPr lang="nl-NL" sz="1200" dirty="0">
                          <a:effectLst/>
                        </a:rPr>
                        <a:t> Presentatie van je plan aan een panel van zakenmensen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4544697"/>
                  </a:ext>
                </a:extLst>
              </a:tr>
            </a:tbl>
          </a:graphicData>
        </a:graphic>
      </p:graphicFrame>
      <p:sp>
        <p:nvSpPr>
          <p:cNvPr id="3" name="Tekstvak 2">
            <a:extLst>
              <a:ext uri="{FF2B5EF4-FFF2-40B4-BE49-F238E27FC236}">
                <a16:creationId xmlns:a16="http://schemas.microsoft.com/office/drawing/2014/main" id="{EA2578F5-126D-BD4A-A9C9-EB77DFD5DA5D}"/>
              </a:ext>
            </a:extLst>
          </p:cNvPr>
          <p:cNvSpPr txBox="1"/>
          <p:nvPr/>
        </p:nvSpPr>
        <p:spPr>
          <a:xfrm>
            <a:off x="8462681" y="2941180"/>
            <a:ext cx="2891119" cy="2031325"/>
          </a:xfrm>
          <a:prstGeom prst="rect">
            <a:avLst/>
          </a:prstGeom>
          <a:noFill/>
        </p:spPr>
        <p:txBody>
          <a:bodyPr wrap="square" rtlCol="0">
            <a:spAutoFit/>
          </a:bodyPr>
          <a:lstStyle/>
          <a:p>
            <a:r>
              <a:rPr lang="nl-NL" dirty="0"/>
              <a:t>Klas 5 deelnemers kunnen meedoen aan de competitie i.s.m. de Universiteit van Tilburg.</a:t>
            </a:r>
          </a:p>
          <a:p>
            <a:r>
              <a:rPr lang="nl-NL" dirty="0" err="1"/>
              <a:t>Introdag</a:t>
            </a:r>
            <a:r>
              <a:rPr lang="nl-NL" dirty="0"/>
              <a:t> in Tilburg op  22 januari en de finale (1 plek per school) op 17 juni 2020</a:t>
            </a:r>
          </a:p>
        </p:txBody>
      </p:sp>
    </p:spTree>
    <p:extLst>
      <p:ext uri="{BB962C8B-B14F-4D97-AF65-F5344CB8AC3E}">
        <p14:creationId xmlns:p14="http://schemas.microsoft.com/office/powerpoint/2010/main" val="1680602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118FE9-9B20-3E4A-BA54-A3FB9B16EE57}"/>
              </a:ext>
            </a:extLst>
          </p:cNvPr>
          <p:cNvSpPr>
            <a:spLocks noGrp="1"/>
          </p:cNvSpPr>
          <p:nvPr>
            <p:ph type="title"/>
          </p:nvPr>
        </p:nvSpPr>
        <p:spPr/>
        <p:txBody>
          <a:bodyPr/>
          <a:lstStyle/>
          <a:p>
            <a:r>
              <a:rPr lang="nl-NL" dirty="0"/>
              <a:t>Aanpak </a:t>
            </a:r>
          </a:p>
        </p:txBody>
      </p:sp>
      <p:sp>
        <p:nvSpPr>
          <p:cNvPr id="3" name="Tijdelijke aanduiding voor inhoud 2">
            <a:extLst>
              <a:ext uri="{FF2B5EF4-FFF2-40B4-BE49-F238E27FC236}">
                <a16:creationId xmlns:a16="http://schemas.microsoft.com/office/drawing/2014/main" id="{D336DCBB-8C63-664D-A46D-A802881CE347}"/>
              </a:ext>
            </a:extLst>
          </p:cNvPr>
          <p:cNvSpPr>
            <a:spLocks noGrp="1"/>
          </p:cNvSpPr>
          <p:nvPr>
            <p:ph idx="1"/>
          </p:nvPr>
        </p:nvSpPr>
        <p:spPr>
          <a:xfrm>
            <a:off x="838200" y="1825624"/>
            <a:ext cx="10515600" cy="3560764"/>
          </a:xfrm>
        </p:spPr>
        <p:txBody>
          <a:bodyPr>
            <a:normAutofit fontScale="62500" lnSpcReduction="20000"/>
          </a:bodyPr>
          <a:lstStyle/>
          <a:p>
            <a:pPr marL="0" indent="0">
              <a:buNone/>
            </a:pPr>
            <a:r>
              <a:rPr lang="nl-NL" dirty="0"/>
              <a:t>Wat kunnen jullie verwachten:</a:t>
            </a:r>
          </a:p>
          <a:p>
            <a:r>
              <a:rPr lang="nl-NL" dirty="0"/>
              <a:t>In de sessies worden een aantal thema’s behandeld zodat je voldoende weet om zelf te verdiepen waar je dat nodig vind</a:t>
            </a:r>
          </a:p>
          <a:p>
            <a:r>
              <a:rPr lang="nl-NL" dirty="0"/>
              <a:t>Ongeveer de helft van de bijeenkomst wordt besteed aan het werken aan jullie plan met hulp van ondernemers die je vragen kunt stellen</a:t>
            </a:r>
          </a:p>
          <a:p>
            <a:r>
              <a:rPr lang="nl-NL" dirty="0"/>
              <a:t>Een site met relevante informatie klaar voor de volgende sessie</a:t>
            </a:r>
          </a:p>
          <a:p>
            <a:r>
              <a:rPr lang="nl-NL" dirty="0"/>
              <a:t>Jullie krijgen een coach toegewezen aan wie je dingen kunt vragen en stukken kunt voorleggen</a:t>
            </a:r>
          </a:p>
          <a:p>
            <a:r>
              <a:rPr lang="nl-NL" dirty="0"/>
              <a:t>Er wordt een bedrijfsbezoek en een presentatie panel voorbereid</a:t>
            </a:r>
          </a:p>
          <a:p>
            <a:pPr marL="0" indent="0">
              <a:buNone/>
            </a:pPr>
            <a:r>
              <a:rPr lang="nl-NL" dirty="0"/>
              <a:t>Wat verwacht ik van jullie:</a:t>
            </a:r>
          </a:p>
          <a:p>
            <a:r>
              <a:rPr lang="nl-NL" dirty="0"/>
              <a:t>Een idee voor een product of dienst voor de volgende sessie</a:t>
            </a:r>
          </a:p>
          <a:p>
            <a:r>
              <a:rPr lang="nl-NL" dirty="0"/>
              <a:t>Aanwezigheid bij alle bijeenkomsten en actieve participatie</a:t>
            </a:r>
          </a:p>
          <a:p>
            <a:r>
              <a:rPr lang="nl-NL" dirty="0"/>
              <a:t>Zelfwerkzaamheid en zelfredzaamheid</a:t>
            </a:r>
          </a:p>
          <a:p>
            <a:endParaRPr lang="nl-NL" dirty="0"/>
          </a:p>
        </p:txBody>
      </p:sp>
    </p:spTree>
    <p:extLst>
      <p:ext uri="{BB962C8B-B14F-4D97-AF65-F5344CB8AC3E}">
        <p14:creationId xmlns:p14="http://schemas.microsoft.com/office/powerpoint/2010/main" val="262509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4"/>
        <p:cNvGrpSpPr/>
        <p:nvPr/>
      </p:nvGrpSpPr>
      <p:grpSpPr>
        <a:xfrm>
          <a:off x="0" y="0"/>
          <a:ext cx="0" cy="0"/>
          <a:chOff x="0" y="0"/>
          <a:chExt cx="0" cy="0"/>
        </a:xfrm>
      </p:grpSpPr>
      <p:sp>
        <p:nvSpPr>
          <p:cNvPr id="12" name="Shape 3534"/>
          <p:cNvSpPr/>
          <p:nvPr/>
        </p:nvSpPr>
        <p:spPr>
          <a:xfrm>
            <a:off x="3244890" y="1343688"/>
            <a:ext cx="7144129" cy="1515487"/>
          </a:xfrm>
          <a:prstGeom prst="roundRect">
            <a:avLst>
              <a:gd name="adj" fmla="val 0"/>
            </a:avLst>
          </a:prstGeom>
          <a:solidFill>
            <a:schemeClr val="bg1">
              <a:lumMod val="95000"/>
            </a:schemeClr>
          </a:solidFill>
          <a:ln w="9525" cap="flat" cmpd="sng">
            <a:noFill/>
            <a:prstDash val="solid"/>
            <a:round/>
            <a:headEnd type="none" w="med" len="med"/>
            <a:tailEnd type="none" w="med" len="med"/>
          </a:ln>
        </p:spPr>
        <p:txBody>
          <a:bodyPr lIns="91425" tIns="45700" rIns="91425" bIns="45700" anchor="ctr" anchorCtr="0">
            <a:noAutofit/>
          </a:bodyPr>
          <a:lstStyle/>
          <a:p>
            <a:pPr algn="ctr"/>
            <a:endParaRPr>
              <a:solidFill>
                <a:srgbClr val="2DB2FF"/>
              </a:solidFill>
              <a:ea typeface="Calibri"/>
              <a:cs typeface="Calibri"/>
              <a:sym typeface="Calibri"/>
            </a:endParaRPr>
          </a:p>
        </p:txBody>
      </p:sp>
      <p:pic>
        <p:nvPicPr>
          <p:cNvPr id="13" name="Shape 3535"/>
          <p:cNvPicPr preferRelativeResize="0"/>
          <p:nvPr/>
        </p:nvPicPr>
        <p:blipFill rotWithShape="1">
          <a:blip r:embed="rId3">
            <a:alphaModFix/>
          </a:blip>
          <a:srcRect b="68280"/>
          <a:stretch/>
        </p:blipFill>
        <p:spPr>
          <a:xfrm>
            <a:off x="1885978" y="1517253"/>
            <a:ext cx="1184221" cy="1224135"/>
          </a:xfrm>
          <a:prstGeom prst="rect">
            <a:avLst/>
          </a:prstGeom>
          <a:noFill/>
          <a:ln>
            <a:noFill/>
          </a:ln>
        </p:spPr>
      </p:pic>
      <p:sp>
        <p:nvSpPr>
          <p:cNvPr id="14" name="Shape 3537"/>
          <p:cNvSpPr/>
          <p:nvPr/>
        </p:nvSpPr>
        <p:spPr>
          <a:xfrm>
            <a:off x="3244890" y="2993536"/>
            <a:ext cx="7144129" cy="1515487"/>
          </a:xfrm>
          <a:prstGeom prst="roundRect">
            <a:avLst>
              <a:gd name="adj" fmla="val 0"/>
            </a:avLst>
          </a:prstGeom>
          <a:solidFill>
            <a:schemeClr val="bg1">
              <a:lumMod val="95000"/>
            </a:schemeClr>
          </a:solidFill>
          <a:ln w="9525" cap="flat" cmpd="sng">
            <a:noFill/>
            <a:prstDash val="solid"/>
            <a:round/>
            <a:headEnd type="none" w="med" len="med"/>
            <a:tailEnd type="none" w="med" len="med"/>
          </a:ln>
        </p:spPr>
        <p:txBody>
          <a:bodyPr lIns="91425" tIns="45700" rIns="91425" bIns="45700" anchor="ctr" anchorCtr="0">
            <a:noAutofit/>
          </a:bodyPr>
          <a:lstStyle/>
          <a:p>
            <a:pPr algn="ctr"/>
            <a:endParaRPr>
              <a:solidFill>
                <a:srgbClr val="2DB2FF"/>
              </a:solidFill>
              <a:ea typeface="Calibri"/>
              <a:cs typeface="Calibri"/>
              <a:sym typeface="Calibri"/>
            </a:endParaRPr>
          </a:p>
        </p:txBody>
      </p:sp>
      <p:sp>
        <p:nvSpPr>
          <p:cNvPr id="15" name="Shape 3538"/>
          <p:cNvSpPr/>
          <p:nvPr/>
        </p:nvSpPr>
        <p:spPr>
          <a:xfrm>
            <a:off x="3244890" y="4617197"/>
            <a:ext cx="7144129" cy="1515487"/>
          </a:xfrm>
          <a:prstGeom prst="roundRect">
            <a:avLst>
              <a:gd name="adj" fmla="val 0"/>
            </a:avLst>
          </a:prstGeom>
          <a:solidFill>
            <a:schemeClr val="bg1">
              <a:lumMod val="95000"/>
            </a:schemeClr>
          </a:solidFill>
          <a:ln w="9525" cap="flat" cmpd="sng">
            <a:noFill/>
            <a:prstDash val="solid"/>
            <a:round/>
            <a:headEnd type="none" w="med" len="med"/>
            <a:tailEnd type="none" w="med" len="med"/>
          </a:ln>
        </p:spPr>
        <p:txBody>
          <a:bodyPr lIns="91425" tIns="45700" rIns="91425" bIns="45700" anchor="ctr" anchorCtr="0">
            <a:noAutofit/>
          </a:bodyPr>
          <a:lstStyle/>
          <a:p>
            <a:pPr algn="ctr"/>
            <a:endParaRPr>
              <a:solidFill>
                <a:srgbClr val="2DB2FF"/>
              </a:solidFill>
              <a:ea typeface="Calibri"/>
              <a:cs typeface="Calibri"/>
              <a:sym typeface="Calibri"/>
            </a:endParaRPr>
          </a:p>
        </p:txBody>
      </p:sp>
      <p:pic>
        <p:nvPicPr>
          <p:cNvPr id="16" name="Shape 3539"/>
          <p:cNvPicPr preferRelativeResize="0"/>
          <p:nvPr/>
        </p:nvPicPr>
        <p:blipFill rotWithShape="1">
          <a:blip r:embed="rId3">
            <a:alphaModFix/>
          </a:blip>
          <a:srcRect t="34255" b="34024"/>
          <a:stretch/>
        </p:blipFill>
        <p:spPr>
          <a:xfrm>
            <a:off x="1885978" y="3130500"/>
            <a:ext cx="1184221" cy="1224135"/>
          </a:xfrm>
          <a:prstGeom prst="rect">
            <a:avLst/>
          </a:prstGeom>
          <a:noFill/>
          <a:ln>
            <a:noFill/>
          </a:ln>
        </p:spPr>
      </p:pic>
      <p:pic>
        <p:nvPicPr>
          <p:cNvPr id="17" name="Shape 3540"/>
          <p:cNvPicPr preferRelativeResize="0"/>
          <p:nvPr/>
        </p:nvPicPr>
        <p:blipFill rotWithShape="1">
          <a:blip r:embed="rId3">
            <a:alphaModFix/>
          </a:blip>
          <a:srcRect t="68926" b="-645"/>
          <a:stretch/>
        </p:blipFill>
        <p:spPr>
          <a:xfrm>
            <a:off x="1885978" y="4741854"/>
            <a:ext cx="1184221" cy="1224135"/>
          </a:xfrm>
          <a:prstGeom prst="rect">
            <a:avLst/>
          </a:prstGeom>
          <a:noFill/>
          <a:ln>
            <a:noFill/>
          </a:ln>
        </p:spPr>
      </p:pic>
      <p:sp>
        <p:nvSpPr>
          <p:cNvPr id="3" name="Rectangle 2"/>
          <p:cNvSpPr/>
          <p:nvPr/>
        </p:nvSpPr>
        <p:spPr>
          <a:xfrm>
            <a:off x="3166831" y="1343688"/>
            <a:ext cx="122123" cy="15154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21" name="Rectangle 20"/>
          <p:cNvSpPr/>
          <p:nvPr/>
        </p:nvSpPr>
        <p:spPr>
          <a:xfrm>
            <a:off x="3166831" y="2967349"/>
            <a:ext cx="122123" cy="1515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22" name="Rectangle 21"/>
          <p:cNvSpPr/>
          <p:nvPr/>
        </p:nvSpPr>
        <p:spPr>
          <a:xfrm>
            <a:off x="3166831" y="4617197"/>
            <a:ext cx="122123" cy="15154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8" name="Shape 3583"/>
          <p:cNvSpPr/>
          <p:nvPr/>
        </p:nvSpPr>
        <p:spPr>
          <a:xfrm>
            <a:off x="3471388" y="1438315"/>
            <a:ext cx="4319086" cy="1077217"/>
          </a:xfrm>
          <a:prstGeom prst="rect">
            <a:avLst/>
          </a:prstGeom>
          <a:noFill/>
          <a:ln>
            <a:noFill/>
          </a:ln>
        </p:spPr>
        <p:txBody>
          <a:bodyPr lIns="91425" tIns="45700" rIns="91425" bIns="45700" anchor="t" anchorCtr="0">
            <a:noAutofit/>
          </a:bodyPr>
          <a:lstStyle/>
          <a:p>
            <a:pPr>
              <a:buSzPct val="25000"/>
            </a:pPr>
            <a:r>
              <a:rPr lang="nl-NL" sz="1600" b="1" dirty="0">
                <a:solidFill>
                  <a:prstClr val="black"/>
                </a:solidFill>
                <a:ea typeface="Calibri"/>
                <a:cs typeface="Calibri"/>
                <a:sym typeface="Calibri"/>
              </a:rPr>
              <a:t>CUSTOMER:</a:t>
            </a:r>
            <a:endParaRPr lang="en-US" sz="1600" b="1" dirty="0">
              <a:solidFill>
                <a:prstClr val="black"/>
              </a:solidFill>
              <a:ea typeface="Calibri"/>
              <a:cs typeface="Calibri"/>
              <a:sym typeface="Calibri"/>
            </a:endParaRPr>
          </a:p>
          <a:p>
            <a:pPr>
              <a:buSzPct val="25000"/>
            </a:pPr>
            <a:r>
              <a:rPr lang="en-US" sz="1600" dirty="0">
                <a:solidFill>
                  <a:prstClr val="black"/>
                </a:solidFill>
                <a:ea typeface="Calibri"/>
                <a:cs typeface="Calibri"/>
                <a:sym typeface="Calibri"/>
              </a:rPr>
              <a:t>Insight</a:t>
            </a:r>
          </a:p>
          <a:p>
            <a:pPr>
              <a:buSzPct val="25000"/>
            </a:pPr>
            <a:r>
              <a:rPr lang="en-US" sz="1600" dirty="0">
                <a:solidFill>
                  <a:prstClr val="black"/>
                </a:solidFill>
                <a:ea typeface="Calibri"/>
                <a:cs typeface="Calibri"/>
                <a:sym typeface="Calibri"/>
              </a:rPr>
              <a:t>Source of Business</a:t>
            </a:r>
          </a:p>
          <a:p>
            <a:pPr>
              <a:buSzPct val="25000"/>
            </a:pPr>
            <a:r>
              <a:rPr lang="en-US" sz="1600" dirty="0">
                <a:solidFill>
                  <a:prstClr val="black"/>
                </a:solidFill>
                <a:ea typeface="Calibri"/>
                <a:cs typeface="Calibri"/>
                <a:sym typeface="Calibri"/>
              </a:rPr>
              <a:t>Alternatives</a:t>
            </a:r>
          </a:p>
          <a:p>
            <a:pPr>
              <a:buSzPct val="25000"/>
            </a:pPr>
            <a:r>
              <a:rPr lang="en-US" sz="1600" dirty="0">
                <a:solidFill>
                  <a:prstClr val="black"/>
                </a:solidFill>
                <a:ea typeface="Calibri"/>
                <a:cs typeface="Calibri"/>
                <a:sym typeface="Calibri"/>
              </a:rPr>
              <a:t>Target Group</a:t>
            </a:r>
          </a:p>
        </p:txBody>
      </p:sp>
      <p:sp>
        <p:nvSpPr>
          <p:cNvPr id="19" name="Shape 3541"/>
          <p:cNvSpPr/>
          <p:nvPr/>
        </p:nvSpPr>
        <p:spPr>
          <a:xfrm>
            <a:off x="5433595" y="1713712"/>
            <a:ext cx="5051133" cy="1323439"/>
          </a:xfrm>
          <a:prstGeom prst="rect">
            <a:avLst/>
          </a:prstGeom>
          <a:noFill/>
          <a:ln>
            <a:noFill/>
          </a:ln>
        </p:spPr>
        <p:txBody>
          <a:bodyPr lIns="91425" tIns="45700" rIns="91425" bIns="45700" anchor="t" anchorCtr="0">
            <a:noAutofit/>
          </a:bodyPr>
          <a:lstStyle/>
          <a:p>
            <a:pPr>
              <a:buSzPct val="25000"/>
            </a:pPr>
            <a:r>
              <a:rPr lang="en-US" sz="1500" b="1" dirty="0">
                <a:solidFill>
                  <a:prstClr val="black"/>
                </a:solidFill>
                <a:ea typeface="Calibri"/>
                <a:cs typeface="Calibri"/>
                <a:sym typeface="Calibri"/>
              </a:rPr>
              <a:t>What problem are we solving? </a:t>
            </a:r>
          </a:p>
          <a:p>
            <a:pPr>
              <a:buSzPct val="25000"/>
            </a:pPr>
            <a:r>
              <a:rPr lang="en-US" sz="1500" b="1" dirty="0">
                <a:solidFill>
                  <a:prstClr val="black"/>
                </a:solidFill>
                <a:ea typeface="Calibri"/>
                <a:cs typeface="Calibri"/>
                <a:sym typeface="Calibri"/>
              </a:rPr>
              <a:t>What are they doing now, to solve that problem? </a:t>
            </a:r>
          </a:p>
          <a:p>
            <a:pPr>
              <a:buSzPct val="25000"/>
            </a:pPr>
            <a:r>
              <a:rPr lang="en-US" sz="1500" b="1" dirty="0">
                <a:solidFill>
                  <a:prstClr val="black"/>
                </a:solidFill>
                <a:ea typeface="Calibri"/>
                <a:cs typeface="Calibri"/>
                <a:sym typeface="Calibri"/>
              </a:rPr>
              <a:t>Using what products or services?</a:t>
            </a:r>
          </a:p>
          <a:p>
            <a:pPr>
              <a:buSzPct val="25000"/>
            </a:pPr>
            <a:r>
              <a:rPr lang="en-US" sz="1500" b="1" dirty="0">
                <a:solidFill>
                  <a:prstClr val="black"/>
                </a:solidFill>
                <a:ea typeface="Calibri"/>
                <a:cs typeface="Calibri"/>
                <a:sym typeface="Calibri"/>
              </a:rPr>
              <a:t>So who are we innovating for?</a:t>
            </a:r>
          </a:p>
          <a:p>
            <a:endParaRPr sz="1500" b="1" dirty="0">
              <a:solidFill>
                <a:prstClr val="black"/>
              </a:solidFill>
              <a:ea typeface="Calibri"/>
              <a:cs typeface="Calibri"/>
              <a:sym typeface="Calibri"/>
            </a:endParaRPr>
          </a:p>
        </p:txBody>
      </p:sp>
      <p:sp>
        <p:nvSpPr>
          <p:cNvPr id="20" name="Shape 3555"/>
          <p:cNvSpPr/>
          <p:nvPr/>
        </p:nvSpPr>
        <p:spPr>
          <a:xfrm>
            <a:off x="5433594" y="3232598"/>
            <a:ext cx="4955424" cy="1569660"/>
          </a:xfrm>
          <a:prstGeom prst="rect">
            <a:avLst/>
          </a:prstGeom>
          <a:noFill/>
          <a:ln>
            <a:noFill/>
          </a:ln>
        </p:spPr>
        <p:txBody>
          <a:bodyPr lIns="91425" tIns="45700" rIns="91425" bIns="45700" anchor="t" anchorCtr="0">
            <a:noAutofit/>
          </a:bodyPr>
          <a:lstStyle/>
          <a:p>
            <a:pPr>
              <a:buSzPct val="25000"/>
            </a:pPr>
            <a:r>
              <a:rPr lang="en-US" sz="1500" b="1" dirty="0">
                <a:solidFill>
                  <a:prstClr val="black"/>
                </a:solidFill>
                <a:ea typeface="Calibri"/>
                <a:cs typeface="Calibri"/>
                <a:sym typeface="Calibri"/>
              </a:rPr>
              <a:t>What do we offer? </a:t>
            </a:r>
          </a:p>
          <a:p>
            <a:pPr>
              <a:buSzPct val="25000"/>
            </a:pPr>
            <a:r>
              <a:rPr lang="en-US" sz="1500" b="1" dirty="0">
                <a:solidFill>
                  <a:prstClr val="black"/>
                </a:solidFill>
                <a:ea typeface="Calibri"/>
                <a:cs typeface="Calibri"/>
                <a:sym typeface="Calibri"/>
              </a:rPr>
              <a:t>What does it do and how does it make you feel?</a:t>
            </a:r>
          </a:p>
          <a:p>
            <a:pPr>
              <a:buSzPct val="25000"/>
            </a:pPr>
            <a:r>
              <a:rPr lang="en-US" sz="1500" b="1" dirty="0">
                <a:solidFill>
                  <a:prstClr val="black"/>
                </a:solidFill>
                <a:ea typeface="Calibri"/>
                <a:cs typeface="Calibri"/>
                <a:sym typeface="Calibri"/>
              </a:rPr>
              <a:t>How is that superior? </a:t>
            </a:r>
          </a:p>
          <a:p>
            <a:pPr>
              <a:buSzPct val="25000"/>
            </a:pPr>
            <a:r>
              <a:rPr lang="en-US" sz="1500" b="1" dirty="0">
                <a:solidFill>
                  <a:prstClr val="black"/>
                </a:solidFill>
                <a:ea typeface="Calibri"/>
                <a:cs typeface="Calibri"/>
                <a:sym typeface="Calibri"/>
              </a:rPr>
              <a:t>How do we make that credible?</a:t>
            </a:r>
          </a:p>
          <a:p>
            <a:pPr>
              <a:buSzPct val="25000"/>
            </a:pPr>
            <a:r>
              <a:rPr lang="en-US" sz="1500" b="1" dirty="0">
                <a:solidFill>
                  <a:prstClr val="black"/>
                </a:solidFill>
                <a:ea typeface="Calibri"/>
                <a:cs typeface="Calibri"/>
                <a:sym typeface="Calibri"/>
              </a:rPr>
              <a:t>What bold claim can we make?</a:t>
            </a:r>
          </a:p>
          <a:p>
            <a:endParaRPr sz="1500" dirty="0">
              <a:solidFill>
                <a:prstClr val="black"/>
              </a:solidFill>
              <a:ea typeface="Calibri"/>
              <a:cs typeface="Calibri"/>
              <a:sym typeface="Calibri"/>
            </a:endParaRPr>
          </a:p>
        </p:txBody>
      </p:sp>
      <p:sp>
        <p:nvSpPr>
          <p:cNvPr id="26" name="Shape 3569"/>
          <p:cNvSpPr/>
          <p:nvPr/>
        </p:nvSpPr>
        <p:spPr>
          <a:xfrm>
            <a:off x="5447841" y="4883111"/>
            <a:ext cx="5220164" cy="1323439"/>
          </a:xfrm>
          <a:prstGeom prst="rect">
            <a:avLst/>
          </a:prstGeom>
          <a:noFill/>
          <a:ln>
            <a:noFill/>
          </a:ln>
        </p:spPr>
        <p:txBody>
          <a:bodyPr lIns="91425" tIns="45700" rIns="91425" bIns="45700" anchor="t" anchorCtr="0">
            <a:noAutofit/>
          </a:bodyPr>
          <a:lstStyle/>
          <a:p>
            <a:pPr>
              <a:buSzPct val="25000"/>
            </a:pPr>
            <a:r>
              <a:rPr lang="en-US" sz="1500" b="1" dirty="0">
                <a:solidFill>
                  <a:prstClr val="black"/>
                </a:solidFill>
                <a:ea typeface="Calibri"/>
                <a:cs typeface="Calibri"/>
                <a:sym typeface="Calibri"/>
              </a:rPr>
              <a:t>How big is the opportunity?</a:t>
            </a:r>
          </a:p>
          <a:p>
            <a:pPr>
              <a:buSzPct val="25000"/>
            </a:pPr>
            <a:r>
              <a:rPr lang="en-US" sz="1500" b="1" dirty="0">
                <a:solidFill>
                  <a:prstClr val="black"/>
                </a:solidFill>
                <a:ea typeface="Calibri"/>
                <a:cs typeface="Calibri"/>
                <a:sym typeface="Calibri"/>
              </a:rPr>
              <a:t>Have we got what it takes to deliver the offer consistently?</a:t>
            </a:r>
          </a:p>
          <a:p>
            <a:pPr>
              <a:buSzPct val="25000"/>
            </a:pPr>
            <a:r>
              <a:rPr lang="en-US" sz="1500" b="1" dirty="0">
                <a:solidFill>
                  <a:prstClr val="black"/>
                </a:solidFill>
                <a:ea typeface="Calibri"/>
                <a:cs typeface="Calibri"/>
                <a:sym typeface="Calibri"/>
              </a:rPr>
              <a:t>What risks de we foresee?</a:t>
            </a:r>
          </a:p>
          <a:p>
            <a:pPr>
              <a:buSzPct val="25000"/>
            </a:pPr>
            <a:r>
              <a:rPr lang="en-US" sz="1500" b="1" dirty="0">
                <a:solidFill>
                  <a:prstClr val="black"/>
                </a:solidFill>
                <a:ea typeface="Calibri"/>
                <a:cs typeface="Calibri"/>
                <a:sym typeface="Calibri"/>
              </a:rPr>
              <a:t>What business scenario’s work around these risks?</a:t>
            </a:r>
          </a:p>
          <a:p>
            <a:pPr>
              <a:buSzPct val="25000"/>
            </a:pPr>
            <a:r>
              <a:rPr lang="en-US" sz="1500" b="1" dirty="0">
                <a:solidFill>
                  <a:prstClr val="black"/>
                </a:solidFill>
                <a:ea typeface="Calibri"/>
                <a:cs typeface="Calibri"/>
                <a:sym typeface="Calibri"/>
              </a:rPr>
              <a:t>How much will we earn?</a:t>
            </a:r>
          </a:p>
        </p:txBody>
      </p:sp>
      <p:sp>
        <p:nvSpPr>
          <p:cNvPr id="27" name="Shape 3584"/>
          <p:cNvSpPr/>
          <p:nvPr/>
        </p:nvSpPr>
        <p:spPr>
          <a:xfrm>
            <a:off x="3484088" y="2975938"/>
            <a:ext cx="4572000" cy="1569660"/>
          </a:xfrm>
          <a:prstGeom prst="rect">
            <a:avLst/>
          </a:prstGeom>
          <a:noFill/>
          <a:ln>
            <a:noFill/>
          </a:ln>
        </p:spPr>
        <p:txBody>
          <a:bodyPr lIns="91425" tIns="45700" rIns="91425" bIns="45700" anchor="t" anchorCtr="0">
            <a:noAutofit/>
          </a:bodyPr>
          <a:lstStyle/>
          <a:p>
            <a:pPr>
              <a:buSzPct val="25000"/>
            </a:pPr>
            <a:r>
              <a:rPr lang="nl-NL" sz="1600" b="1" dirty="0">
                <a:solidFill>
                  <a:prstClr val="black"/>
                </a:solidFill>
                <a:ea typeface="Calibri"/>
                <a:cs typeface="Calibri"/>
                <a:sym typeface="Calibri"/>
              </a:rPr>
              <a:t>OFFER:</a:t>
            </a:r>
            <a:endParaRPr lang="en-US" sz="1600" b="1" dirty="0">
              <a:solidFill>
                <a:prstClr val="black"/>
              </a:solidFill>
              <a:ea typeface="Calibri"/>
              <a:cs typeface="Calibri"/>
              <a:sym typeface="Calibri"/>
            </a:endParaRPr>
          </a:p>
          <a:p>
            <a:pPr>
              <a:buSzPct val="25000"/>
            </a:pPr>
            <a:r>
              <a:rPr lang="en-US" sz="1600" dirty="0">
                <a:solidFill>
                  <a:prstClr val="black"/>
                </a:solidFill>
                <a:ea typeface="Calibri"/>
                <a:cs typeface="Calibri"/>
                <a:sym typeface="Calibri"/>
              </a:rPr>
              <a:t>Offer</a:t>
            </a:r>
          </a:p>
          <a:p>
            <a:pPr>
              <a:buSzPct val="25000"/>
            </a:pPr>
            <a:r>
              <a:rPr lang="en-US" sz="1600" dirty="0">
                <a:solidFill>
                  <a:prstClr val="black"/>
                </a:solidFill>
                <a:ea typeface="Calibri"/>
                <a:cs typeface="Calibri"/>
                <a:sym typeface="Calibri"/>
              </a:rPr>
              <a:t>Benefit</a:t>
            </a:r>
          </a:p>
          <a:p>
            <a:pPr>
              <a:buSzPct val="25000"/>
            </a:pPr>
            <a:r>
              <a:rPr lang="en-US" sz="1600" dirty="0">
                <a:solidFill>
                  <a:prstClr val="black"/>
                </a:solidFill>
                <a:ea typeface="Calibri"/>
                <a:cs typeface="Calibri"/>
                <a:sym typeface="Calibri"/>
              </a:rPr>
              <a:t>Superiority</a:t>
            </a:r>
          </a:p>
          <a:p>
            <a:pPr>
              <a:buSzPct val="25000"/>
            </a:pPr>
            <a:r>
              <a:rPr lang="en-US" sz="1600" dirty="0">
                <a:solidFill>
                  <a:prstClr val="black"/>
                </a:solidFill>
                <a:ea typeface="Calibri"/>
                <a:cs typeface="Calibri"/>
                <a:sym typeface="Calibri"/>
              </a:rPr>
              <a:t>Reason to Believe</a:t>
            </a:r>
          </a:p>
          <a:p>
            <a:pPr>
              <a:buSzPct val="25000"/>
            </a:pPr>
            <a:r>
              <a:rPr lang="en-US" sz="1600" dirty="0">
                <a:solidFill>
                  <a:prstClr val="black"/>
                </a:solidFill>
                <a:ea typeface="Calibri"/>
                <a:cs typeface="Calibri"/>
                <a:sym typeface="Calibri"/>
              </a:rPr>
              <a:t>Claims</a:t>
            </a:r>
          </a:p>
          <a:p>
            <a:endParaRPr sz="1600" dirty="0">
              <a:solidFill>
                <a:prstClr val="black"/>
              </a:solidFill>
              <a:ea typeface="Calibri"/>
              <a:cs typeface="Calibri"/>
              <a:sym typeface="Calibri"/>
            </a:endParaRPr>
          </a:p>
        </p:txBody>
      </p:sp>
      <p:sp>
        <p:nvSpPr>
          <p:cNvPr id="28" name="Shape 3585"/>
          <p:cNvSpPr/>
          <p:nvPr/>
        </p:nvSpPr>
        <p:spPr>
          <a:xfrm>
            <a:off x="3480885" y="4595895"/>
            <a:ext cx="4572000" cy="1815881"/>
          </a:xfrm>
          <a:prstGeom prst="rect">
            <a:avLst/>
          </a:prstGeom>
          <a:noFill/>
          <a:ln>
            <a:noFill/>
          </a:ln>
        </p:spPr>
        <p:txBody>
          <a:bodyPr lIns="91425" tIns="45700" rIns="91425" bIns="45700" anchor="t" anchorCtr="0">
            <a:noAutofit/>
          </a:bodyPr>
          <a:lstStyle/>
          <a:p>
            <a:pPr>
              <a:buSzPct val="25000"/>
            </a:pPr>
            <a:r>
              <a:rPr lang="nl-NL" sz="1600" b="1" dirty="0">
                <a:solidFill>
                  <a:prstClr val="black"/>
                </a:solidFill>
                <a:ea typeface="Calibri"/>
                <a:cs typeface="Calibri"/>
                <a:sym typeface="Calibri"/>
              </a:rPr>
              <a:t>BUSINESS:</a:t>
            </a:r>
            <a:endParaRPr lang="en-US" sz="1600" b="1" dirty="0">
              <a:solidFill>
                <a:prstClr val="black"/>
              </a:solidFill>
              <a:ea typeface="Calibri"/>
              <a:cs typeface="Calibri"/>
              <a:sym typeface="Calibri"/>
            </a:endParaRPr>
          </a:p>
          <a:p>
            <a:pPr>
              <a:buSzPct val="25000"/>
            </a:pPr>
            <a:r>
              <a:rPr lang="en-US" sz="1600" dirty="0">
                <a:solidFill>
                  <a:prstClr val="black"/>
                </a:solidFill>
                <a:ea typeface="Calibri"/>
                <a:cs typeface="Calibri"/>
                <a:sym typeface="Calibri"/>
              </a:rPr>
              <a:t>Size of the opportunity</a:t>
            </a:r>
          </a:p>
          <a:p>
            <a:pPr>
              <a:buSzPct val="25000"/>
            </a:pPr>
            <a:r>
              <a:rPr lang="en-US" sz="1600" dirty="0">
                <a:solidFill>
                  <a:prstClr val="black"/>
                </a:solidFill>
                <a:ea typeface="Calibri"/>
                <a:cs typeface="Calibri"/>
                <a:sym typeface="Calibri"/>
              </a:rPr>
              <a:t>Key Enablers</a:t>
            </a:r>
          </a:p>
          <a:p>
            <a:pPr>
              <a:buSzPct val="25000"/>
            </a:pPr>
            <a:r>
              <a:rPr lang="en-US" sz="1600" dirty="0">
                <a:solidFill>
                  <a:prstClr val="black"/>
                </a:solidFill>
                <a:ea typeface="Calibri"/>
                <a:cs typeface="Calibri"/>
                <a:sym typeface="Calibri"/>
              </a:rPr>
              <a:t>Risks</a:t>
            </a:r>
          </a:p>
          <a:p>
            <a:pPr>
              <a:buSzPct val="25000"/>
            </a:pPr>
            <a:r>
              <a:rPr lang="en-US" sz="1600" dirty="0">
                <a:solidFill>
                  <a:prstClr val="black"/>
                </a:solidFill>
                <a:ea typeface="Calibri"/>
                <a:cs typeface="Calibri"/>
                <a:sym typeface="Calibri"/>
              </a:rPr>
              <a:t>Scenario’s</a:t>
            </a:r>
          </a:p>
          <a:p>
            <a:pPr>
              <a:buSzPct val="25000"/>
            </a:pPr>
            <a:r>
              <a:rPr lang="en-US" sz="1600" dirty="0">
                <a:solidFill>
                  <a:prstClr val="black"/>
                </a:solidFill>
                <a:ea typeface="Calibri"/>
                <a:cs typeface="Calibri"/>
                <a:sym typeface="Calibri"/>
              </a:rPr>
              <a:t>Revenue Streams</a:t>
            </a:r>
          </a:p>
          <a:p>
            <a:endParaRPr sz="1600" dirty="0">
              <a:solidFill>
                <a:prstClr val="black"/>
              </a:solidFill>
              <a:ea typeface="Calibri"/>
              <a:cs typeface="Calibri"/>
              <a:sym typeface="Calibri"/>
            </a:endParaRPr>
          </a:p>
          <a:p>
            <a:endParaRPr sz="1600" dirty="0">
              <a:solidFill>
                <a:prstClr val="black"/>
              </a:solidFill>
              <a:ea typeface="Calibri"/>
              <a:cs typeface="Calibri"/>
              <a:sym typeface="Calibri"/>
            </a:endParaRPr>
          </a:p>
        </p:txBody>
      </p:sp>
      <p:sp>
        <p:nvSpPr>
          <p:cNvPr id="23" name="Text Placeholder 1"/>
          <p:cNvSpPr txBox="1">
            <a:spLocks/>
          </p:cNvSpPr>
          <p:nvPr/>
        </p:nvSpPr>
        <p:spPr>
          <a:xfrm>
            <a:off x="2074703" y="839089"/>
            <a:ext cx="8773781" cy="525360"/>
          </a:xfrm>
          <a:prstGeom prst="rect">
            <a:avLst/>
          </a:prstGeom>
        </p:spPr>
        <p:txBody>
          <a:bodyPr lIns="0" tIns="0" rIns="0" bIns="0"/>
          <a:lstStyle>
            <a:lvl1pPr marL="0" indent="0" algn="l" defTabSz="914400" rtl="0" eaLnBrk="1" latinLnBrk="0" hangingPunct="1">
              <a:spcBef>
                <a:spcPts val="0"/>
              </a:spcBef>
              <a:buFontTx/>
              <a:buNone/>
              <a:defRPr sz="4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solidFill>
                  <a:srgbClr val="005A8B"/>
                </a:solidFill>
              </a:rPr>
              <a:t>One value proposition, 3 perspectives, 14 elements</a:t>
            </a:r>
          </a:p>
        </p:txBody>
      </p:sp>
      <p:sp>
        <p:nvSpPr>
          <p:cNvPr id="24" name="Titel 1">
            <a:extLst>
              <a:ext uri="{FF2B5EF4-FFF2-40B4-BE49-F238E27FC236}">
                <a16:creationId xmlns:a16="http://schemas.microsoft.com/office/drawing/2014/main" id="{6E8036EB-118F-4643-A7F4-5A4CDEE1A2D1}"/>
              </a:ext>
            </a:extLst>
          </p:cNvPr>
          <p:cNvSpPr txBox="1">
            <a:spLocks/>
          </p:cNvSpPr>
          <p:nvPr/>
        </p:nvSpPr>
        <p:spPr>
          <a:xfrm>
            <a:off x="838200" y="123484"/>
            <a:ext cx="9646528" cy="2863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t>Plan begint met product of dienst</a:t>
            </a:r>
          </a:p>
        </p:txBody>
      </p:sp>
    </p:spTree>
    <p:extLst>
      <p:ext uri="{BB962C8B-B14F-4D97-AF65-F5344CB8AC3E}">
        <p14:creationId xmlns:p14="http://schemas.microsoft.com/office/powerpoint/2010/main" val="741159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67E1-180F-C742-BB29-612DE2DB6C4D}"/>
              </a:ext>
            </a:extLst>
          </p:cNvPr>
          <p:cNvSpPr>
            <a:spLocks noGrp="1"/>
          </p:cNvSpPr>
          <p:nvPr>
            <p:ph type="title"/>
          </p:nvPr>
        </p:nvSpPr>
        <p:spPr/>
        <p:txBody>
          <a:bodyPr/>
          <a:lstStyle/>
          <a:p>
            <a:r>
              <a:rPr lang="nl-NL" dirty="0"/>
              <a:t>Vele projecten mislukken</a:t>
            </a:r>
          </a:p>
        </p:txBody>
      </p:sp>
      <p:pic>
        <p:nvPicPr>
          <p:cNvPr id="4" name="Afbeelding 3">
            <a:extLst>
              <a:ext uri="{FF2B5EF4-FFF2-40B4-BE49-F238E27FC236}">
                <a16:creationId xmlns:a16="http://schemas.microsoft.com/office/drawing/2014/main" id="{6DD71E1D-EC38-A44D-B6D8-D13A74AC2E54}"/>
              </a:ext>
            </a:extLst>
          </p:cNvPr>
          <p:cNvPicPr>
            <a:picLocks noChangeAspect="1"/>
          </p:cNvPicPr>
          <p:nvPr/>
        </p:nvPicPr>
        <p:blipFill>
          <a:blip r:embed="rId2"/>
          <a:stretch>
            <a:fillRect/>
          </a:stretch>
        </p:blipFill>
        <p:spPr>
          <a:xfrm>
            <a:off x="976406" y="2384612"/>
            <a:ext cx="4384488" cy="3334870"/>
          </a:xfrm>
          <a:prstGeom prst="rect">
            <a:avLst/>
          </a:prstGeom>
        </p:spPr>
      </p:pic>
      <p:sp>
        <p:nvSpPr>
          <p:cNvPr id="7" name="Tekstvak 6">
            <a:extLst>
              <a:ext uri="{FF2B5EF4-FFF2-40B4-BE49-F238E27FC236}">
                <a16:creationId xmlns:a16="http://schemas.microsoft.com/office/drawing/2014/main" id="{E7A32B7C-A98C-C449-A343-C8BE2BA5F0F0}"/>
              </a:ext>
            </a:extLst>
          </p:cNvPr>
          <p:cNvSpPr txBox="1"/>
          <p:nvPr/>
        </p:nvSpPr>
        <p:spPr>
          <a:xfrm>
            <a:off x="1344706" y="1954306"/>
            <a:ext cx="2141484" cy="369332"/>
          </a:xfrm>
          <a:prstGeom prst="rect">
            <a:avLst/>
          </a:prstGeom>
          <a:noFill/>
        </p:spPr>
        <p:txBody>
          <a:bodyPr wrap="none" rtlCol="0">
            <a:spAutoFit/>
          </a:bodyPr>
          <a:lstStyle/>
          <a:p>
            <a:r>
              <a:rPr lang="nl-NL" dirty="0"/>
              <a:t>The </a:t>
            </a:r>
            <a:r>
              <a:rPr lang="nl-NL" dirty="0" err="1"/>
              <a:t>wellness</a:t>
            </a:r>
            <a:r>
              <a:rPr lang="nl-NL" dirty="0"/>
              <a:t> douche</a:t>
            </a:r>
          </a:p>
        </p:txBody>
      </p:sp>
      <p:sp>
        <p:nvSpPr>
          <p:cNvPr id="8" name="Tekstvak 7">
            <a:extLst>
              <a:ext uri="{FF2B5EF4-FFF2-40B4-BE49-F238E27FC236}">
                <a16:creationId xmlns:a16="http://schemas.microsoft.com/office/drawing/2014/main" id="{9AB0590B-FB95-414D-BE07-1279D3A95866}"/>
              </a:ext>
            </a:extLst>
          </p:cNvPr>
          <p:cNvSpPr txBox="1"/>
          <p:nvPr/>
        </p:nvSpPr>
        <p:spPr>
          <a:xfrm>
            <a:off x="5504688" y="2239556"/>
            <a:ext cx="5849112" cy="3970318"/>
          </a:xfrm>
          <a:prstGeom prst="rect">
            <a:avLst/>
          </a:prstGeom>
          <a:noFill/>
        </p:spPr>
        <p:txBody>
          <a:bodyPr wrap="square" rtlCol="0">
            <a:spAutoFit/>
          </a:bodyPr>
          <a:lstStyle/>
          <a:p>
            <a:r>
              <a:rPr lang="nl-NL" dirty="0"/>
              <a:t>We wilden naar een toegankelijke oplossing voor mensen die zelfstandig willen douchen (). We eindigden in dit deel van het traject echter met een zeer prijzig prototype douchestoel, die eigenlijk nog niet geschikt was voor de beoogde doelgroep. Lang niet alle mensen met een fysieke beperking pasten in de stoel, en het drogen lukte niet. De modulaire wand om de douchestoel in huizen te kunnen plaatsen zonder breekwerk bleek van onvoldoende kwaliteit.</a:t>
            </a:r>
          </a:p>
          <a:p>
            <a:r>
              <a:rPr lang="nl-NL" dirty="0"/>
              <a:t>De beoogde resultaten, de harde cijfers uit de business case waren niet langer haalbaar. Daardoor ontstond onenigheid over de manier waarop de partijen daar samen naartoe gewerkt hadden én onenigheid over hoe verder.</a:t>
            </a:r>
          </a:p>
          <a:p>
            <a:br>
              <a:rPr lang="nl-NL" dirty="0"/>
            </a:br>
            <a:endParaRPr lang="nl-NL" dirty="0"/>
          </a:p>
        </p:txBody>
      </p:sp>
      <p:sp>
        <p:nvSpPr>
          <p:cNvPr id="9" name="Tekstvak 8">
            <a:extLst>
              <a:ext uri="{FF2B5EF4-FFF2-40B4-BE49-F238E27FC236}">
                <a16:creationId xmlns:a16="http://schemas.microsoft.com/office/drawing/2014/main" id="{570AC7BF-67D2-F244-A318-4B606C5C9E96}"/>
              </a:ext>
            </a:extLst>
          </p:cNvPr>
          <p:cNvSpPr txBox="1"/>
          <p:nvPr/>
        </p:nvSpPr>
        <p:spPr>
          <a:xfrm>
            <a:off x="1024128" y="6209874"/>
            <a:ext cx="10076688" cy="369332"/>
          </a:xfrm>
          <a:prstGeom prst="rect">
            <a:avLst/>
          </a:prstGeom>
          <a:noFill/>
        </p:spPr>
        <p:txBody>
          <a:bodyPr wrap="square" rtlCol="0">
            <a:spAutoFit/>
          </a:bodyPr>
          <a:lstStyle/>
          <a:p>
            <a:r>
              <a:rPr lang="nl-NL" i="1" dirty="0"/>
              <a:t>Potentieel probleem van een geslaagd product is de copy </a:t>
            </a:r>
            <a:r>
              <a:rPr lang="nl-NL" i="1" dirty="0" err="1"/>
              <a:t>cat</a:t>
            </a:r>
            <a:r>
              <a:rPr lang="nl-NL" i="1" dirty="0"/>
              <a:t> of de groot geld buidel</a:t>
            </a:r>
          </a:p>
        </p:txBody>
      </p:sp>
    </p:spTree>
    <p:extLst>
      <p:ext uri="{BB962C8B-B14F-4D97-AF65-F5344CB8AC3E}">
        <p14:creationId xmlns:p14="http://schemas.microsoft.com/office/powerpoint/2010/main" val="697602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D4BFDC2-E6B5-514B-9368-21409E329C70}"/>
              </a:ext>
            </a:extLst>
          </p:cNvPr>
          <p:cNvSpPr txBox="1">
            <a:spLocks/>
          </p:cNvSpPr>
          <p:nvPr/>
        </p:nvSpPr>
        <p:spPr>
          <a:xfrm>
            <a:off x="581835" y="45477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t>Voorbeeld van een IT product</a:t>
            </a:r>
          </a:p>
        </p:txBody>
      </p:sp>
    </p:spTree>
    <p:extLst>
      <p:ext uri="{BB962C8B-B14F-4D97-AF65-F5344CB8AC3E}">
        <p14:creationId xmlns:p14="http://schemas.microsoft.com/office/powerpoint/2010/main" val="1986866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B9B22B-89A7-484B-BE9A-AE7ADB4CE993}"/>
              </a:ext>
            </a:extLst>
          </p:cNvPr>
          <p:cNvSpPr>
            <a:spLocks noGrp="1"/>
          </p:cNvSpPr>
          <p:nvPr>
            <p:ph type="title"/>
          </p:nvPr>
        </p:nvSpPr>
        <p:spPr/>
        <p:txBody>
          <a:bodyPr/>
          <a:lstStyle/>
          <a:p>
            <a:r>
              <a:rPr lang="nl-NL" dirty="0"/>
              <a:t>Fieldbuddy product van </a:t>
            </a:r>
            <a:r>
              <a:rPr lang="nl-NL" dirty="0" err="1"/>
              <a:t>Intigris</a:t>
            </a:r>
            <a:endParaRPr lang="nl-NL" dirty="0"/>
          </a:p>
        </p:txBody>
      </p:sp>
      <p:sp>
        <p:nvSpPr>
          <p:cNvPr id="6" name="Tekstvak 5">
            <a:extLst>
              <a:ext uri="{FF2B5EF4-FFF2-40B4-BE49-F238E27FC236}">
                <a16:creationId xmlns:a16="http://schemas.microsoft.com/office/drawing/2014/main" id="{E8363A15-4C01-1540-9787-8FD573AAC2A9}"/>
              </a:ext>
            </a:extLst>
          </p:cNvPr>
          <p:cNvSpPr txBox="1"/>
          <p:nvPr/>
        </p:nvSpPr>
        <p:spPr>
          <a:xfrm>
            <a:off x="8372475" y="2500312"/>
            <a:ext cx="3686175" cy="4524315"/>
          </a:xfrm>
          <a:prstGeom prst="rect">
            <a:avLst/>
          </a:prstGeom>
          <a:noFill/>
        </p:spPr>
        <p:txBody>
          <a:bodyPr wrap="square" rtlCol="0">
            <a:spAutoFit/>
          </a:bodyPr>
          <a:lstStyle/>
          <a:p>
            <a:r>
              <a:rPr lang="nl-NL" dirty="0" err="1"/>
              <a:t>USP’s</a:t>
            </a:r>
            <a:endParaRPr lang="nl-NL" dirty="0"/>
          </a:p>
          <a:p>
            <a:pPr marL="285750" indent="-285750">
              <a:buFont typeface="Arial" panose="020B0604020202020204" pitchFamily="34" charset="0"/>
              <a:buChar char="•"/>
            </a:pPr>
            <a:r>
              <a:rPr lang="nl-NL" dirty="0"/>
              <a:t>Veel functionaliteit voor MKB</a:t>
            </a:r>
          </a:p>
          <a:p>
            <a:pPr marL="285750" indent="-285750">
              <a:buFont typeface="Arial" panose="020B0604020202020204" pitchFamily="34" charset="0"/>
              <a:buChar char="•"/>
            </a:pPr>
            <a:r>
              <a:rPr lang="nl-NL" dirty="0"/>
              <a:t>Grote cliënt base dus innovatiekracht</a:t>
            </a:r>
          </a:p>
          <a:p>
            <a:pPr marL="285750" indent="-285750">
              <a:buFont typeface="Arial" panose="020B0604020202020204" pitchFamily="34" charset="0"/>
              <a:buChar char="•"/>
            </a:pPr>
            <a:r>
              <a:rPr lang="nl-NL" dirty="0"/>
              <a:t>Koppeling met standaard boekhoudpakketten</a:t>
            </a:r>
          </a:p>
          <a:p>
            <a:pPr marL="285750" indent="-285750">
              <a:buFont typeface="Arial" panose="020B0604020202020204" pitchFamily="34" charset="0"/>
              <a:buChar char="•"/>
            </a:pPr>
            <a:endParaRPr lang="nl-NL" dirty="0"/>
          </a:p>
          <a:p>
            <a:r>
              <a:rPr lang="nl-NL" dirty="0"/>
              <a:t>Contra</a:t>
            </a:r>
          </a:p>
          <a:p>
            <a:pPr marL="285750" indent="-285750">
              <a:buFont typeface="Arial" panose="020B0604020202020204" pitchFamily="34" charset="0"/>
              <a:buChar char="•"/>
            </a:pPr>
            <a:r>
              <a:rPr lang="nl-NL"/>
              <a:t>Kleinere </a:t>
            </a:r>
            <a:r>
              <a:rPr lang="nl-NL" dirty="0"/>
              <a:t>ondernemers (klanten)hebben vaak weinig IT kennis</a:t>
            </a:r>
          </a:p>
          <a:p>
            <a:pPr marL="285750" indent="-285750">
              <a:buFont typeface="Arial" panose="020B0604020202020204" pitchFamily="34" charset="0"/>
              <a:buChar char="•"/>
            </a:pPr>
            <a:r>
              <a:rPr lang="nl-NL" dirty="0"/>
              <a:t>Concurrentie van werkbonnen pakketten</a:t>
            </a:r>
          </a:p>
          <a:p>
            <a:pPr marL="285750" indent="-285750">
              <a:buFont typeface="Arial" panose="020B0604020202020204" pitchFamily="34" charset="0"/>
              <a:buChar char="•"/>
            </a:pPr>
            <a:r>
              <a:rPr lang="nl-NL" dirty="0"/>
              <a:t>Daardoor relatief duur</a:t>
            </a:r>
          </a:p>
          <a:p>
            <a:endParaRPr lang="nl-NL" dirty="0"/>
          </a:p>
          <a:p>
            <a:endParaRPr lang="nl-NL" dirty="0"/>
          </a:p>
        </p:txBody>
      </p:sp>
    </p:spTree>
    <p:extLst>
      <p:ext uri="{BB962C8B-B14F-4D97-AF65-F5344CB8AC3E}">
        <p14:creationId xmlns:p14="http://schemas.microsoft.com/office/powerpoint/2010/main" val="293258018"/>
      </p:ext>
    </p:extLst>
  </p:cSld>
  <p:clrMapOvr>
    <a:masterClrMapping/>
  </p:clrMapOvr>
</p:sld>
</file>

<file path=ppt/theme/theme1.xml><?xml version="1.0" encoding="utf-8"?>
<a:theme xmlns:a="http://schemas.openxmlformats.org/drawingml/2006/main" name="JOV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V1" id="{089D24E1-659B-0B42-843B-E637CDE638BE}" vid="{830CA61E-EF44-EF44-95DB-2E0E133F637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JOV1</Template>
  <TotalTime>1306</TotalTime>
  <Words>1122</Words>
  <Application>Microsoft Macintosh PowerPoint</Application>
  <PresentationFormat>Breedbeeld</PresentationFormat>
  <Paragraphs>206</Paragraphs>
  <Slides>16</Slides>
  <Notes>1</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Arial</vt:lpstr>
      <vt:lpstr>Calibri</vt:lpstr>
      <vt:lpstr>Calibri Light</vt:lpstr>
      <vt:lpstr>JOV1</vt:lpstr>
      <vt:lpstr>JVO Business School</vt:lpstr>
      <vt:lpstr>Agenda</vt:lpstr>
      <vt:lpstr>Doel van de module is om bedrijfseconomie leuk te gaan vinden</vt:lpstr>
      <vt:lpstr>Business school Planning</vt:lpstr>
      <vt:lpstr>Aanpak </vt:lpstr>
      <vt:lpstr>PowerPoint-presentatie</vt:lpstr>
      <vt:lpstr>Vele projecten mislukken</vt:lpstr>
      <vt:lpstr>PowerPoint-presentatie</vt:lpstr>
      <vt:lpstr>Fieldbuddy product van Intigris</vt:lpstr>
      <vt:lpstr>Hoe makkelijk is je product of dienst te kopiëren en hoe erg is dat?</vt:lpstr>
      <vt:lpstr>PowerPoint-presentatie</vt:lpstr>
      <vt:lpstr>PowerPoint-presentatie</vt:lpstr>
      <vt:lpstr>Voorbeelden Canvas</vt:lpstr>
      <vt:lpstr>PowerPoint-presentatie</vt:lpstr>
      <vt:lpstr>Voorbeeld facebook</vt:lpstr>
      <vt:lpstr>Nu aan het werk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JVO Business School</dc:title>
  <dc:creator>Ronald de weerd</dc:creator>
  <cp:lastModifiedBy>Ronald de weerd</cp:lastModifiedBy>
  <cp:revision>35</cp:revision>
  <cp:lastPrinted>2019-10-30T19:46:39Z</cp:lastPrinted>
  <dcterms:created xsi:type="dcterms:W3CDTF">2019-10-27T13:57:47Z</dcterms:created>
  <dcterms:modified xsi:type="dcterms:W3CDTF">2019-11-01T11:56:58Z</dcterms:modified>
</cp:coreProperties>
</file>